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9.xml" ContentType="application/vnd.openxmlformats-officedocument.presentationml.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7" r:id="rId2"/>
    <p:sldId id="260" r:id="rId3"/>
    <p:sldId id="258" r:id="rId4"/>
    <p:sldId id="293" r:id="rId5"/>
    <p:sldId id="294" r:id="rId6"/>
    <p:sldId id="295" r:id="rId7"/>
    <p:sldId id="296" r:id="rId8"/>
    <p:sldId id="297" r:id="rId9"/>
    <p:sldId id="298" r:id="rId10"/>
    <p:sldId id="261" r:id="rId11"/>
    <p:sldId id="385" r:id="rId12"/>
    <p:sldId id="386" r:id="rId13"/>
    <p:sldId id="387" r:id="rId14"/>
    <p:sldId id="388" r:id="rId15"/>
    <p:sldId id="389" r:id="rId16"/>
    <p:sldId id="268" r:id="rId17"/>
    <p:sldId id="277" r:id="rId18"/>
    <p:sldId id="292" r:id="rId19"/>
    <p:sldId id="262" r:id="rId20"/>
    <p:sldId id="263" r:id="rId21"/>
    <p:sldId id="269" r:id="rId22"/>
    <p:sldId id="270" r:id="rId23"/>
    <p:sldId id="271" r:id="rId24"/>
    <p:sldId id="272" r:id="rId25"/>
    <p:sldId id="274" r:id="rId26"/>
    <p:sldId id="276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76" r:id="rId51"/>
    <p:sldId id="377" r:id="rId52"/>
    <p:sldId id="378" r:id="rId53"/>
    <p:sldId id="379" r:id="rId54"/>
    <p:sldId id="328" r:id="rId55"/>
    <p:sldId id="329" r:id="rId56"/>
    <p:sldId id="330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81" r:id="rId68"/>
    <p:sldId id="299" r:id="rId69"/>
    <p:sldId id="341" r:id="rId70"/>
    <p:sldId id="382" r:id="rId71"/>
    <p:sldId id="383" r:id="rId72"/>
    <p:sldId id="384" r:id="rId73"/>
    <p:sldId id="343" r:id="rId74"/>
    <p:sldId id="344" r:id="rId75"/>
    <p:sldId id="345" r:id="rId76"/>
    <p:sldId id="301" r:id="rId77"/>
    <p:sldId id="302" r:id="rId78"/>
    <p:sldId id="321" r:id="rId79"/>
    <p:sldId id="304" r:id="rId80"/>
    <p:sldId id="305" r:id="rId81"/>
    <p:sldId id="306" r:id="rId82"/>
    <p:sldId id="311" r:id="rId83"/>
    <p:sldId id="307" r:id="rId84"/>
    <p:sldId id="308" r:id="rId85"/>
    <p:sldId id="309" r:id="rId86"/>
    <p:sldId id="310" r:id="rId87"/>
    <p:sldId id="312" r:id="rId88"/>
    <p:sldId id="313" r:id="rId89"/>
    <p:sldId id="314" r:id="rId90"/>
    <p:sldId id="315" r:id="rId91"/>
    <p:sldId id="316" r:id="rId92"/>
    <p:sldId id="317" r:id="rId93"/>
    <p:sldId id="318" r:id="rId94"/>
    <p:sldId id="319" r:id="rId95"/>
    <p:sldId id="320" r:id="rId96"/>
    <p:sldId id="390" r:id="rId97"/>
  </p:sldIdLst>
  <p:sldSz cx="12190413" cy="6859588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E292"/>
    <a:srgbClr val="A9DA74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531" autoAdjust="0"/>
    <p:restoredTop sz="91773" autoAdjust="0"/>
  </p:normalViewPr>
  <p:slideViewPr>
    <p:cSldViewPr>
      <p:cViewPr varScale="1">
        <p:scale>
          <a:sx n="84" d="100"/>
          <a:sy n="84" d="100"/>
        </p:scale>
        <p:origin x="-78" y="-318"/>
      </p:cViewPr>
      <p:guideLst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9927E8-7C22-4113-9C5B-582AE2A3AA38}" type="doc">
      <dgm:prSet loTypeId="urn:microsoft.com/office/officeart/2005/8/layout/radial2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25F0039B-F53B-42DF-8B34-BA32CE9F6C3C}">
      <dgm:prSet phldrT="[텍스트]"/>
      <dgm:spPr/>
      <dgm:t>
        <a:bodyPr/>
        <a:lstStyle/>
        <a:p>
          <a:pPr latinLnBrk="1"/>
          <a:r>
            <a:rPr lang="ko-KR" altLang="en-US" dirty="0" smtClean="0"/>
            <a:t>오기훈</a:t>
          </a:r>
          <a:endParaRPr lang="ko-KR" altLang="en-US" dirty="0"/>
        </a:p>
      </dgm:t>
    </dgm:pt>
    <dgm:pt modelId="{64DD4AB3-EBC0-4123-9D94-2BEB60F58409}" type="parTrans" cxnId="{EC87D274-5800-4CBA-B882-AB23EB8B4EE8}">
      <dgm:prSet/>
      <dgm:spPr/>
      <dgm:t>
        <a:bodyPr/>
        <a:lstStyle/>
        <a:p>
          <a:pPr latinLnBrk="1"/>
          <a:endParaRPr lang="ko-KR" altLang="en-US"/>
        </a:p>
      </dgm:t>
    </dgm:pt>
    <dgm:pt modelId="{F1A4E3D0-6F5E-434B-BCE6-F0FDC3462013}" type="sibTrans" cxnId="{EC87D274-5800-4CBA-B882-AB23EB8B4EE8}">
      <dgm:prSet/>
      <dgm:spPr/>
      <dgm:t>
        <a:bodyPr/>
        <a:lstStyle/>
        <a:p>
          <a:pPr latinLnBrk="1"/>
          <a:endParaRPr lang="ko-KR" altLang="en-US"/>
        </a:p>
      </dgm:t>
    </dgm:pt>
    <dgm:pt modelId="{3DDA20E8-58A0-4B09-9F08-705F52290316}">
      <dgm:prSet phldrT="[텍스트]"/>
      <dgm:spPr/>
      <dgm:t>
        <a:bodyPr/>
        <a:lstStyle/>
        <a:p>
          <a:pPr latinLnBrk="1"/>
          <a:r>
            <a:rPr lang="ko-KR" altLang="en-US" dirty="0" smtClean="0"/>
            <a:t>탁민우</a:t>
          </a:r>
          <a:endParaRPr lang="ko-KR" altLang="en-US" dirty="0"/>
        </a:p>
      </dgm:t>
    </dgm:pt>
    <dgm:pt modelId="{4464168B-377C-4399-9972-434CD25BB812}" type="parTrans" cxnId="{FE113993-64AD-415B-AF89-5D37EACF1EDB}">
      <dgm:prSet/>
      <dgm:spPr/>
      <dgm:t>
        <a:bodyPr/>
        <a:lstStyle/>
        <a:p>
          <a:pPr latinLnBrk="1"/>
          <a:endParaRPr lang="ko-KR" altLang="en-US"/>
        </a:p>
      </dgm:t>
    </dgm:pt>
    <dgm:pt modelId="{8273199A-034A-4E91-8A4B-2AB0AA80C13B}" type="sibTrans" cxnId="{FE113993-64AD-415B-AF89-5D37EACF1EDB}">
      <dgm:prSet/>
      <dgm:spPr/>
      <dgm:t>
        <a:bodyPr/>
        <a:lstStyle/>
        <a:p>
          <a:pPr latinLnBrk="1"/>
          <a:endParaRPr lang="ko-KR" altLang="en-US"/>
        </a:p>
      </dgm:t>
    </dgm:pt>
    <dgm:pt modelId="{22CF9DAD-B3F9-4B72-B557-57BD45098406}">
      <dgm:prSet phldrT="[텍스트]"/>
      <dgm:spPr/>
      <dgm:t>
        <a:bodyPr/>
        <a:lstStyle/>
        <a:p>
          <a:pPr latinLnBrk="1"/>
          <a:r>
            <a:rPr lang="ko-KR" altLang="en-US" dirty="0" smtClean="0"/>
            <a:t>이문현</a:t>
          </a:r>
          <a:endParaRPr lang="ko-KR" altLang="en-US" dirty="0"/>
        </a:p>
      </dgm:t>
    </dgm:pt>
    <dgm:pt modelId="{F0F29C3E-BBDC-4ADF-8039-990A47CAD994}" type="parTrans" cxnId="{D32B22B9-0C3D-42D0-9D68-DCF9AC585E44}">
      <dgm:prSet/>
      <dgm:spPr/>
      <dgm:t>
        <a:bodyPr/>
        <a:lstStyle/>
        <a:p>
          <a:pPr latinLnBrk="1"/>
          <a:endParaRPr lang="ko-KR" altLang="en-US"/>
        </a:p>
      </dgm:t>
    </dgm:pt>
    <dgm:pt modelId="{3245BA1D-8CD5-4CFD-AF56-EC4819A40461}" type="sibTrans" cxnId="{D32B22B9-0C3D-42D0-9D68-DCF9AC585E44}">
      <dgm:prSet/>
      <dgm:spPr/>
      <dgm:t>
        <a:bodyPr/>
        <a:lstStyle/>
        <a:p>
          <a:pPr latinLnBrk="1"/>
          <a:endParaRPr lang="ko-KR" altLang="en-US"/>
        </a:p>
      </dgm:t>
    </dgm:pt>
    <dgm:pt modelId="{DB00AC62-881E-418E-945A-F36C34B63982}" type="pres">
      <dgm:prSet presAssocID="{649927E8-7C22-4113-9C5B-582AE2A3AA38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8D4D31B-6243-47FF-BF28-24B105A4B34F}" type="pres">
      <dgm:prSet presAssocID="{649927E8-7C22-4113-9C5B-582AE2A3AA38}" presName="cycle" presStyleCnt="0"/>
      <dgm:spPr/>
    </dgm:pt>
    <dgm:pt modelId="{CAA45196-FE0C-4E5B-831A-D287FD14AC22}" type="pres">
      <dgm:prSet presAssocID="{649927E8-7C22-4113-9C5B-582AE2A3AA38}" presName="centerShape" presStyleCnt="0"/>
      <dgm:spPr/>
    </dgm:pt>
    <dgm:pt modelId="{BFB63CBA-E2CD-4C47-B9FA-B02218777CE4}" type="pres">
      <dgm:prSet presAssocID="{649927E8-7C22-4113-9C5B-582AE2A3AA38}" presName="connSite" presStyleLbl="node1" presStyleIdx="0" presStyleCnt="4"/>
      <dgm:spPr/>
    </dgm:pt>
    <dgm:pt modelId="{74542BE9-7F0A-45E8-BB3E-2DB030D69898}" type="pres">
      <dgm:prSet presAssocID="{649927E8-7C22-4113-9C5B-582AE2A3AA38}" presName="visible" presStyleLbl="node1" presStyleIdx="0" presStyleCnt="4"/>
      <dgm:spPr/>
    </dgm:pt>
    <dgm:pt modelId="{DB582D28-4E47-4493-BCA8-FC2166C28FFB}" type="pres">
      <dgm:prSet presAssocID="{64DD4AB3-EBC0-4123-9D94-2BEB60F58409}" presName="Name25" presStyleLbl="parChTrans1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28F894BE-4B30-44E6-944E-79E8440C2CE3}" type="pres">
      <dgm:prSet presAssocID="{25F0039B-F53B-42DF-8B34-BA32CE9F6C3C}" presName="node" presStyleCnt="0"/>
      <dgm:spPr/>
    </dgm:pt>
    <dgm:pt modelId="{43333D1B-A976-4657-BE61-2B5513034B1B}" type="pres">
      <dgm:prSet presAssocID="{25F0039B-F53B-42DF-8B34-BA32CE9F6C3C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AD2984-51C4-4CBC-80B4-596110E9720E}" type="pres">
      <dgm:prSet presAssocID="{25F0039B-F53B-42DF-8B34-BA32CE9F6C3C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293B34-F8D5-4BC9-BE9A-56DC510BB679}" type="pres">
      <dgm:prSet presAssocID="{4464168B-377C-4399-9972-434CD25BB812}" presName="Name25" presStyleLbl="parChTrans1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ED0B0B18-EEB0-4B64-AD71-7521E20D63F7}" type="pres">
      <dgm:prSet presAssocID="{3DDA20E8-58A0-4B09-9F08-705F52290316}" presName="node" presStyleCnt="0"/>
      <dgm:spPr/>
    </dgm:pt>
    <dgm:pt modelId="{1F767F74-61AA-4A2A-B5F0-CC2A6AA3B942}" type="pres">
      <dgm:prSet presAssocID="{3DDA20E8-58A0-4B09-9F08-705F52290316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274DA7E-83AA-4530-954F-511E4595A303}" type="pres">
      <dgm:prSet presAssocID="{3DDA20E8-58A0-4B09-9F08-705F52290316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5ACEF2C-37AE-460A-A115-C7E43AE56683}" type="pres">
      <dgm:prSet presAssocID="{F0F29C3E-BBDC-4ADF-8039-990A47CAD994}" presName="Name25" presStyleLbl="parChTrans1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63D0FE86-348E-4347-9B48-A3CB7DD97532}" type="pres">
      <dgm:prSet presAssocID="{22CF9DAD-B3F9-4B72-B557-57BD45098406}" presName="node" presStyleCnt="0"/>
      <dgm:spPr/>
    </dgm:pt>
    <dgm:pt modelId="{0B29F2BC-C371-418D-830B-9D34430249C3}" type="pres">
      <dgm:prSet presAssocID="{22CF9DAD-B3F9-4B72-B557-57BD45098406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A89C5F9-8813-4359-BF20-535CB56919A3}" type="pres">
      <dgm:prSet presAssocID="{22CF9DAD-B3F9-4B72-B557-57BD45098406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32B22B9-0C3D-42D0-9D68-DCF9AC585E44}" srcId="{649927E8-7C22-4113-9C5B-582AE2A3AA38}" destId="{22CF9DAD-B3F9-4B72-B557-57BD45098406}" srcOrd="2" destOrd="0" parTransId="{F0F29C3E-BBDC-4ADF-8039-990A47CAD994}" sibTransId="{3245BA1D-8CD5-4CFD-AF56-EC4819A40461}"/>
    <dgm:cxn modelId="{FE113993-64AD-415B-AF89-5D37EACF1EDB}" srcId="{649927E8-7C22-4113-9C5B-582AE2A3AA38}" destId="{3DDA20E8-58A0-4B09-9F08-705F52290316}" srcOrd="1" destOrd="0" parTransId="{4464168B-377C-4399-9972-434CD25BB812}" sibTransId="{8273199A-034A-4E91-8A4B-2AB0AA80C13B}"/>
    <dgm:cxn modelId="{D35D4F22-6346-482B-86D2-EB36D5348F61}" type="presOf" srcId="{22CF9DAD-B3F9-4B72-B557-57BD45098406}" destId="{0B29F2BC-C371-418D-830B-9D34430249C3}" srcOrd="0" destOrd="0" presId="urn:microsoft.com/office/officeart/2005/8/layout/radial2"/>
    <dgm:cxn modelId="{EC87D274-5800-4CBA-B882-AB23EB8B4EE8}" srcId="{649927E8-7C22-4113-9C5B-582AE2A3AA38}" destId="{25F0039B-F53B-42DF-8B34-BA32CE9F6C3C}" srcOrd="0" destOrd="0" parTransId="{64DD4AB3-EBC0-4123-9D94-2BEB60F58409}" sibTransId="{F1A4E3D0-6F5E-434B-BCE6-F0FDC3462013}"/>
    <dgm:cxn modelId="{FD4F415B-CC5A-49C6-815D-135DBA939EFE}" type="presOf" srcId="{64DD4AB3-EBC0-4123-9D94-2BEB60F58409}" destId="{DB582D28-4E47-4493-BCA8-FC2166C28FFB}" srcOrd="0" destOrd="0" presId="urn:microsoft.com/office/officeart/2005/8/layout/radial2"/>
    <dgm:cxn modelId="{DCB03992-FC0F-4FEB-B0FC-1977347BD1C2}" type="presOf" srcId="{4464168B-377C-4399-9972-434CD25BB812}" destId="{25293B34-F8D5-4BC9-BE9A-56DC510BB679}" srcOrd="0" destOrd="0" presId="urn:microsoft.com/office/officeart/2005/8/layout/radial2"/>
    <dgm:cxn modelId="{D115A307-8613-44B7-BC66-BA27F1006251}" type="presOf" srcId="{F0F29C3E-BBDC-4ADF-8039-990A47CAD994}" destId="{55ACEF2C-37AE-460A-A115-C7E43AE56683}" srcOrd="0" destOrd="0" presId="urn:microsoft.com/office/officeart/2005/8/layout/radial2"/>
    <dgm:cxn modelId="{FF4BA5A5-1060-4C8A-8F70-0187AE7A72AA}" type="presOf" srcId="{649927E8-7C22-4113-9C5B-582AE2A3AA38}" destId="{DB00AC62-881E-418E-945A-F36C34B63982}" srcOrd="0" destOrd="0" presId="urn:microsoft.com/office/officeart/2005/8/layout/radial2"/>
    <dgm:cxn modelId="{00BF26C1-CB71-417E-8FA7-65E45163BB67}" type="presOf" srcId="{3DDA20E8-58A0-4B09-9F08-705F52290316}" destId="{1F767F74-61AA-4A2A-B5F0-CC2A6AA3B942}" srcOrd="0" destOrd="0" presId="urn:microsoft.com/office/officeart/2005/8/layout/radial2"/>
    <dgm:cxn modelId="{0FBAC62B-8CB4-463F-B98A-FC1A50C0BA00}" type="presOf" srcId="{25F0039B-F53B-42DF-8B34-BA32CE9F6C3C}" destId="{43333D1B-A976-4657-BE61-2B5513034B1B}" srcOrd="0" destOrd="0" presId="urn:microsoft.com/office/officeart/2005/8/layout/radial2"/>
    <dgm:cxn modelId="{F729F953-1EC9-45C7-9AD1-056F871875E6}" type="presParOf" srcId="{DB00AC62-881E-418E-945A-F36C34B63982}" destId="{C8D4D31B-6243-47FF-BF28-24B105A4B34F}" srcOrd="0" destOrd="0" presId="urn:microsoft.com/office/officeart/2005/8/layout/radial2"/>
    <dgm:cxn modelId="{07FEF6B1-1389-44E6-AF74-54C31167A3DB}" type="presParOf" srcId="{C8D4D31B-6243-47FF-BF28-24B105A4B34F}" destId="{CAA45196-FE0C-4E5B-831A-D287FD14AC22}" srcOrd="0" destOrd="0" presId="urn:microsoft.com/office/officeart/2005/8/layout/radial2"/>
    <dgm:cxn modelId="{1DDEB5F3-450C-46BF-9650-73D329DF3DA8}" type="presParOf" srcId="{CAA45196-FE0C-4E5B-831A-D287FD14AC22}" destId="{BFB63CBA-E2CD-4C47-B9FA-B02218777CE4}" srcOrd="0" destOrd="0" presId="urn:microsoft.com/office/officeart/2005/8/layout/radial2"/>
    <dgm:cxn modelId="{97A3455D-22EB-49A7-9781-F5CB58DF454A}" type="presParOf" srcId="{CAA45196-FE0C-4E5B-831A-D287FD14AC22}" destId="{74542BE9-7F0A-45E8-BB3E-2DB030D69898}" srcOrd="1" destOrd="0" presId="urn:microsoft.com/office/officeart/2005/8/layout/radial2"/>
    <dgm:cxn modelId="{241A08EE-0286-4315-A641-06F32BC35396}" type="presParOf" srcId="{C8D4D31B-6243-47FF-BF28-24B105A4B34F}" destId="{DB582D28-4E47-4493-BCA8-FC2166C28FFB}" srcOrd="1" destOrd="0" presId="urn:microsoft.com/office/officeart/2005/8/layout/radial2"/>
    <dgm:cxn modelId="{CB4C4A45-C593-42E6-BF53-2E0770984D1D}" type="presParOf" srcId="{C8D4D31B-6243-47FF-BF28-24B105A4B34F}" destId="{28F894BE-4B30-44E6-944E-79E8440C2CE3}" srcOrd="2" destOrd="0" presId="urn:microsoft.com/office/officeart/2005/8/layout/radial2"/>
    <dgm:cxn modelId="{E0471653-F0AE-44C8-ADF9-1F3681A7AFA0}" type="presParOf" srcId="{28F894BE-4B30-44E6-944E-79E8440C2CE3}" destId="{43333D1B-A976-4657-BE61-2B5513034B1B}" srcOrd="0" destOrd="0" presId="urn:microsoft.com/office/officeart/2005/8/layout/radial2"/>
    <dgm:cxn modelId="{0BA68196-26C5-42A1-88C7-8D4A685DDEC6}" type="presParOf" srcId="{28F894BE-4B30-44E6-944E-79E8440C2CE3}" destId="{4EAD2984-51C4-4CBC-80B4-596110E9720E}" srcOrd="1" destOrd="0" presId="urn:microsoft.com/office/officeart/2005/8/layout/radial2"/>
    <dgm:cxn modelId="{F3FF3C70-3ED9-4A7A-A257-DEDA0816FD8D}" type="presParOf" srcId="{C8D4D31B-6243-47FF-BF28-24B105A4B34F}" destId="{25293B34-F8D5-4BC9-BE9A-56DC510BB679}" srcOrd="3" destOrd="0" presId="urn:microsoft.com/office/officeart/2005/8/layout/radial2"/>
    <dgm:cxn modelId="{B8AD2E99-7F7E-4D32-BC18-6ED9DD8C2634}" type="presParOf" srcId="{C8D4D31B-6243-47FF-BF28-24B105A4B34F}" destId="{ED0B0B18-EEB0-4B64-AD71-7521E20D63F7}" srcOrd="4" destOrd="0" presId="urn:microsoft.com/office/officeart/2005/8/layout/radial2"/>
    <dgm:cxn modelId="{932F9465-33C0-46B1-9A65-EB2F02A8F221}" type="presParOf" srcId="{ED0B0B18-EEB0-4B64-AD71-7521E20D63F7}" destId="{1F767F74-61AA-4A2A-B5F0-CC2A6AA3B942}" srcOrd="0" destOrd="0" presId="urn:microsoft.com/office/officeart/2005/8/layout/radial2"/>
    <dgm:cxn modelId="{BC281292-E659-4A5A-A588-0DECA39E3A5A}" type="presParOf" srcId="{ED0B0B18-EEB0-4B64-AD71-7521E20D63F7}" destId="{8274DA7E-83AA-4530-954F-511E4595A303}" srcOrd="1" destOrd="0" presId="urn:microsoft.com/office/officeart/2005/8/layout/radial2"/>
    <dgm:cxn modelId="{BFDDF969-43CB-445A-808D-75C4081F2939}" type="presParOf" srcId="{C8D4D31B-6243-47FF-BF28-24B105A4B34F}" destId="{55ACEF2C-37AE-460A-A115-C7E43AE56683}" srcOrd="5" destOrd="0" presId="urn:microsoft.com/office/officeart/2005/8/layout/radial2"/>
    <dgm:cxn modelId="{6919588B-A95F-498B-912E-7A4738E0B77F}" type="presParOf" srcId="{C8D4D31B-6243-47FF-BF28-24B105A4B34F}" destId="{63D0FE86-348E-4347-9B48-A3CB7DD97532}" srcOrd="6" destOrd="0" presId="urn:microsoft.com/office/officeart/2005/8/layout/radial2"/>
    <dgm:cxn modelId="{27E5F43A-C051-40B1-8DBC-5C831429305F}" type="presParOf" srcId="{63D0FE86-348E-4347-9B48-A3CB7DD97532}" destId="{0B29F2BC-C371-418D-830B-9D34430249C3}" srcOrd="0" destOrd="0" presId="urn:microsoft.com/office/officeart/2005/8/layout/radial2"/>
    <dgm:cxn modelId="{7456428D-4064-49CC-8E91-631DC647B705}" type="presParOf" srcId="{63D0FE86-348E-4347-9B48-A3CB7DD97532}" destId="{CA89C5F9-8813-4359-BF20-535CB56919A3}" srcOrd="1" destOrd="0" presId="urn:microsoft.com/office/officeart/2005/8/layout/radial2"/>
  </dgm:cxnLst>
  <dgm:bg/>
  <dgm:whole/>
  <dgm:extLst>
    <a:ext uri="http://schemas.microsoft.com/office/drawing/2008/diagram">
      <dsp:dataModelExt xmlns=""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CEF2C-37AE-460A-A115-C7E43AE56683}">
      <dsp:nvSpPr>
        <dsp:cNvPr id="0" name=""/>
        <dsp:cNvSpPr/>
      </dsp:nvSpPr>
      <dsp:spPr>
        <a:xfrm rot="2563595">
          <a:off x="6942718" y="3813987"/>
          <a:ext cx="815455" cy="27817"/>
        </a:xfrm>
        <a:custGeom>
          <a:avLst/>
          <a:gdLst/>
          <a:ahLst/>
          <a:cxnLst/>
          <a:rect l="0" t="0" r="0" b="0"/>
          <a:pathLst>
            <a:path>
              <a:moveTo>
                <a:pt x="0" y="13908"/>
              </a:moveTo>
              <a:lnTo>
                <a:pt x="815455" y="1390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93B34-F8D5-4BC9-BE9A-56DC510BB679}">
      <dsp:nvSpPr>
        <dsp:cNvPr id="0" name=""/>
        <dsp:cNvSpPr/>
      </dsp:nvSpPr>
      <dsp:spPr>
        <a:xfrm>
          <a:off x="7050929" y="2695071"/>
          <a:ext cx="907630" cy="27817"/>
        </a:xfrm>
        <a:custGeom>
          <a:avLst/>
          <a:gdLst/>
          <a:ahLst/>
          <a:cxnLst/>
          <a:rect l="0" t="0" r="0" b="0"/>
          <a:pathLst>
            <a:path>
              <a:moveTo>
                <a:pt x="0" y="13908"/>
              </a:moveTo>
              <a:lnTo>
                <a:pt x="907630" y="1390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82D28-4E47-4493-BCA8-FC2166C28FFB}">
      <dsp:nvSpPr>
        <dsp:cNvPr id="0" name=""/>
        <dsp:cNvSpPr/>
      </dsp:nvSpPr>
      <dsp:spPr>
        <a:xfrm rot="19036405">
          <a:off x="6942718" y="1576155"/>
          <a:ext cx="815455" cy="27817"/>
        </a:xfrm>
        <a:custGeom>
          <a:avLst/>
          <a:gdLst/>
          <a:ahLst/>
          <a:cxnLst/>
          <a:rect l="0" t="0" r="0" b="0"/>
          <a:pathLst>
            <a:path>
              <a:moveTo>
                <a:pt x="0" y="13908"/>
              </a:moveTo>
              <a:lnTo>
                <a:pt x="815455" y="1390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542BE9-7F0A-45E8-BB3E-2DB030D69898}">
      <dsp:nvSpPr>
        <dsp:cNvPr id="0" name=""/>
        <dsp:cNvSpPr/>
      </dsp:nvSpPr>
      <dsp:spPr>
        <a:xfrm>
          <a:off x="4836284" y="1406248"/>
          <a:ext cx="2605463" cy="260546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333D1B-A976-4657-BE61-2B5513034B1B}">
      <dsp:nvSpPr>
        <dsp:cNvPr id="0" name=""/>
        <dsp:cNvSpPr/>
      </dsp:nvSpPr>
      <dsp:spPr>
        <a:xfrm>
          <a:off x="7442515" y="1439"/>
          <a:ext cx="1563278" cy="1563278"/>
        </a:xfrm>
        <a:prstGeom prst="ellipse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/>
            <a:t>오기훈</a:t>
          </a:r>
          <a:endParaRPr lang="ko-KR" altLang="en-US" sz="2800" kern="1200" dirty="0"/>
        </a:p>
      </dsp:txBody>
      <dsp:txXfrm>
        <a:off x="7671452" y="230376"/>
        <a:ext cx="1105404" cy="1105404"/>
      </dsp:txXfrm>
    </dsp:sp>
    <dsp:sp modelId="{1F767F74-61AA-4A2A-B5F0-CC2A6AA3B942}">
      <dsp:nvSpPr>
        <dsp:cNvPr id="0" name=""/>
        <dsp:cNvSpPr/>
      </dsp:nvSpPr>
      <dsp:spPr>
        <a:xfrm>
          <a:off x="7958559" y="1927341"/>
          <a:ext cx="1563278" cy="1563278"/>
        </a:xfrm>
        <a:prstGeom prst="ellipse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/>
            <a:t>탁민우</a:t>
          </a:r>
          <a:endParaRPr lang="ko-KR" altLang="en-US" sz="2800" kern="1200" dirty="0"/>
        </a:p>
      </dsp:txBody>
      <dsp:txXfrm>
        <a:off x="8187496" y="2156278"/>
        <a:ext cx="1105404" cy="1105404"/>
      </dsp:txXfrm>
    </dsp:sp>
    <dsp:sp modelId="{0B29F2BC-C371-418D-830B-9D34430249C3}">
      <dsp:nvSpPr>
        <dsp:cNvPr id="0" name=""/>
        <dsp:cNvSpPr/>
      </dsp:nvSpPr>
      <dsp:spPr>
        <a:xfrm>
          <a:off x="7442515" y="3853243"/>
          <a:ext cx="1563278" cy="1563278"/>
        </a:xfrm>
        <a:prstGeom prst="ellipse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/>
            <a:t>이문현</a:t>
          </a:r>
          <a:endParaRPr lang="ko-KR" altLang="en-US" sz="2800" kern="1200" dirty="0"/>
        </a:p>
      </dsp:txBody>
      <dsp:txXfrm>
        <a:off x="7671452" y="4082180"/>
        <a:ext cx="1105404" cy="1105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EAD2A-E120-41DD-9A18-1D6695B7ED6F}" type="datetimeFigureOut">
              <a:rPr lang="ko-KR" altLang="en-US" smtClean="0"/>
              <a:pPr/>
              <a:t>2018-04-04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87588" y="514350"/>
            <a:ext cx="456882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7E49D6-06D7-4D1B-A9B0-5D38A0609E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40170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E49D6-06D7-4D1B-A9B0-5D38A0609EE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9583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E49D6-06D7-4D1B-A9B0-5D38A0609EE9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16319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E49D6-06D7-4D1B-A9B0-5D38A0609EE9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0128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929596"/>
            <a:ext cx="10971213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직사각형 2"/>
          <p:cNvSpPr/>
          <p:nvPr userDrawn="1"/>
        </p:nvSpPr>
        <p:spPr>
          <a:xfrm>
            <a:off x="0" y="4929992"/>
            <a:ext cx="12190413" cy="128665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523042" y="500836"/>
            <a:ext cx="2357454" cy="592935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 hasCustomPrompt="1"/>
          </p:nvPr>
        </p:nvSpPr>
        <p:spPr>
          <a:xfrm>
            <a:off x="880232" y="1358092"/>
            <a:ext cx="1651968" cy="338554"/>
          </a:xfrm>
          <a:prstGeom prst="rect">
            <a:avLst/>
          </a:prstGeom>
        </p:spPr>
        <p:txBody>
          <a:bodyPr anchor="ctr"/>
          <a:lstStyle>
            <a:lvl1pPr>
              <a:defRPr sz="16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6" name="텍스트 개체 틀 19"/>
          <p:cNvSpPr>
            <a:spLocks noGrp="1"/>
          </p:cNvSpPr>
          <p:nvPr>
            <p:ph type="body" sz="quarter" idx="14" hasCustomPrompt="1"/>
          </p:nvPr>
        </p:nvSpPr>
        <p:spPr>
          <a:xfrm>
            <a:off x="3809190" y="786588"/>
            <a:ext cx="1367025" cy="81720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48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8" hasCustomPrompt="1"/>
          </p:nvPr>
        </p:nvSpPr>
        <p:spPr>
          <a:xfrm>
            <a:off x="3737752" y="187679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8" name="텍스트 개체 틀 9"/>
          <p:cNvSpPr>
            <a:spLocks noGrp="1"/>
          </p:cNvSpPr>
          <p:nvPr>
            <p:ph type="body" sz="quarter" idx="22" hasCustomPrompt="1"/>
          </p:nvPr>
        </p:nvSpPr>
        <p:spPr>
          <a:xfrm>
            <a:off x="3737752" y="2358224"/>
            <a:ext cx="1503364" cy="92869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600" b="1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 smtClean="0"/>
              <a:t>Text </a:t>
            </a:r>
            <a:r>
              <a:rPr lang="en-US" altLang="ko-KR" dirty="0"/>
              <a:t>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9" name="텍스트 개체 틀 19"/>
          <p:cNvSpPr>
            <a:spLocks noGrp="1"/>
          </p:cNvSpPr>
          <p:nvPr>
            <p:ph type="body" sz="quarter" idx="23" hasCustomPrompt="1"/>
          </p:nvPr>
        </p:nvSpPr>
        <p:spPr>
          <a:xfrm>
            <a:off x="6091676" y="786588"/>
            <a:ext cx="1367025" cy="81720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48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0" name="텍스트 개체 틀 6"/>
          <p:cNvSpPr>
            <a:spLocks noGrp="1"/>
          </p:cNvSpPr>
          <p:nvPr>
            <p:ph type="body" sz="quarter" idx="24" hasCustomPrompt="1"/>
          </p:nvPr>
        </p:nvSpPr>
        <p:spPr>
          <a:xfrm>
            <a:off x="6020238" y="187679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1" name="텍스트 개체 틀 9"/>
          <p:cNvSpPr>
            <a:spLocks noGrp="1"/>
          </p:cNvSpPr>
          <p:nvPr>
            <p:ph type="body" sz="quarter" idx="25" hasCustomPrompt="1"/>
          </p:nvPr>
        </p:nvSpPr>
        <p:spPr>
          <a:xfrm>
            <a:off x="6020238" y="2358224"/>
            <a:ext cx="1503364" cy="92869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600" b="1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 smtClean="0"/>
              <a:t>Text </a:t>
            </a:r>
            <a:r>
              <a:rPr lang="en-US" altLang="ko-KR" dirty="0"/>
              <a:t>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12" name="텍스트 개체 틀 19"/>
          <p:cNvSpPr>
            <a:spLocks noGrp="1"/>
          </p:cNvSpPr>
          <p:nvPr>
            <p:ph type="body" sz="quarter" idx="26" hasCustomPrompt="1"/>
          </p:nvPr>
        </p:nvSpPr>
        <p:spPr>
          <a:xfrm>
            <a:off x="8377692" y="786588"/>
            <a:ext cx="1367025" cy="81720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48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3" name="텍스트 개체 틀 6"/>
          <p:cNvSpPr>
            <a:spLocks noGrp="1"/>
          </p:cNvSpPr>
          <p:nvPr>
            <p:ph type="body" sz="quarter" idx="27" hasCustomPrompt="1"/>
          </p:nvPr>
        </p:nvSpPr>
        <p:spPr>
          <a:xfrm>
            <a:off x="8306254" y="1876794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28" hasCustomPrompt="1"/>
          </p:nvPr>
        </p:nvSpPr>
        <p:spPr>
          <a:xfrm>
            <a:off x="8306254" y="2358224"/>
            <a:ext cx="1503364" cy="92869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600" b="1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 smtClean="0"/>
              <a:t>Text </a:t>
            </a:r>
            <a:r>
              <a:rPr lang="en-US" altLang="ko-KR" dirty="0"/>
              <a:t>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15" name="텍스트 개체 틀 19"/>
          <p:cNvSpPr>
            <a:spLocks noGrp="1"/>
          </p:cNvSpPr>
          <p:nvPr>
            <p:ph type="body" sz="quarter" idx="29" hasCustomPrompt="1"/>
          </p:nvPr>
        </p:nvSpPr>
        <p:spPr>
          <a:xfrm>
            <a:off x="4305726" y="3572670"/>
            <a:ext cx="1367025" cy="81720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48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6" name="텍스트 개체 틀 6"/>
          <p:cNvSpPr>
            <a:spLocks noGrp="1"/>
          </p:cNvSpPr>
          <p:nvPr>
            <p:ph type="body" sz="quarter" idx="30" hasCustomPrompt="1"/>
          </p:nvPr>
        </p:nvSpPr>
        <p:spPr>
          <a:xfrm>
            <a:off x="4234288" y="4662876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17" name="텍스트 개체 틀 9"/>
          <p:cNvSpPr>
            <a:spLocks noGrp="1"/>
          </p:cNvSpPr>
          <p:nvPr>
            <p:ph type="body" sz="quarter" idx="31" hasCustomPrompt="1"/>
          </p:nvPr>
        </p:nvSpPr>
        <p:spPr>
          <a:xfrm>
            <a:off x="4234288" y="5144306"/>
            <a:ext cx="1503364" cy="92869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600" b="1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 smtClean="0"/>
              <a:t>Text </a:t>
            </a:r>
            <a:r>
              <a:rPr lang="en-US" altLang="ko-KR" dirty="0"/>
              <a:t>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18" name="텍스트 개체 틀 19"/>
          <p:cNvSpPr>
            <a:spLocks noGrp="1"/>
          </p:cNvSpPr>
          <p:nvPr>
            <p:ph type="body" sz="quarter" idx="32" hasCustomPrompt="1"/>
          </p:nvPr>
        </p:nvSpPr>
        <p:spPr>
          <a:xfrm>
            <a:off x="6591742" y="3572670"/>
            <a:ext cx="1367025" cy="81720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48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9" name="텍스트 개체 틀 6"/>
          <p:cNvSpPr>
            <a:spLocks noGrp="1"/>
          </p:cNvSpPr>
          <p:nvPr>
            <p:ph type="body" sz="quarter" idx="33" hasCustomPrompt="1"/>
          </p:nvPr>
        </p:nvSpPr>
        <p:spPr>
          <a:xfrm>
            <a:off x="6520304" y="4662876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0" name="텍스트 개체 틀 9"/>
          <p:cNvSpPr>
            <a:spLocks noGrp="1"/>
          </p:cNvSpPr>
          <p:nvPr>
            <p:ph type="body" sz="quarter" idx="34" hasCustomPrompt="1"/>
          </p:nvPr>
        </p:nvSpPr>
        <p:spPr>
          <a:xfrm>
            <a:off x="6520304" y="5144306"/>
            <a:ext cx="1503364" cy="92869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600" b="1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 smtClean="0"/>
              <a:t>Text </a:t>
            </a:r>
            <a:r>
              <a:rPr lang="en-US" altLang="ko-KR" dirty="0"/>
              <a:t>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  <p:sp>
        <p:nvSpPr>
          <p:cNvPr id="21" name="텍스트 개체 틀 19"/>
          <p:cNvSpPr>
            <a:spLocks noGrp="1"/>
          </p:cNvSpPr>
          <p:nvPr>
            <p:ph type="body" sz="quarter" idx="35" hasCustomPrompt="1"/>
          </p:nvPr>
        </p:nvSpPr>
        <p:spPr>
          <a:xfrm>
            <a:off x="8877758" y="3572670"/>
            <a:ext cx="1367025" cy="817205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48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2" name="텍스트 개체 틀 6"/>
          <p:cNvSpPr>
            <a:spLocks noGrp="1"/>
          </p:cNvSpPr>
          <p:nvPr>
            <p:ph type="body" sz="quarter" idx="36" hasCustomPrompt="1"/>
          </p:nvPr>
        </p:nvSpPr>
        <p:spPr>
          <a:xfrm>
            <a:off x="8806320" y="4662876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  <p:sp>
        <p:nvSpPr>
          <p:cNvPr id="23" name="텍스트 개체 틀 9"/>
          <p:cNvSpPr>
            <a:spLocks noGrp="1"/>
          </p:cNvSpPr>
          <p:nvPr>
            <p:ph type="body" sz="quarter" idx="37" hasCustomPrompt="1"/>
          </p:nvPr>
        </p:nvSpPr>
        <p:spPr>
          <a:xfrm>
            <a:off x="8806320" y="5144306"/>
            <a:ext cx="1503364" cy="92869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171450" indent="-171450">
              <a:buFont typeface="Wingdings" panose="05000000000000000000" pitchFamily="2" charset="2"/>
              <a:buChar char="§"/>
              <a:defRPr sz="1600" b="1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accent4">
                    <a:lumMod val="7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 smtClean="0"/>
              <a:t>Text </a:t>
            </a:r>
            <a:r>
              <a:rPr lang="en-US" altLang="ko-KR" dirty="0"/>
              <a:t>here</a:t>
            </a:r>
          </a:p>
          <a:p>
            <a:pPr lvl="0"/>
            <a:r>
              <a:rPr lang="en-US" altLang="ko-KR" dirty="0"/>
              <a:t>Text here</a:t>
            </a:r>
          </a:p>
          <a:p>
            <a:pPr lvl="0"/>
            <a:r>
              <a:rPr lang="en-US" altLang="ko-KR" dirty="0"/>
              <a:t>Text here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스토리보드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 userDrawn="1"/>
        </p:nvSpPr>
        <p:spPr>
          <a:xfrm>
            <a:off x="0" y="1"/>
            <a:ext cx="12190413" cy="114377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/>
          </a:p>
        </p:txBody>
      </p:sp>
      <p:sp>
        <p:nvSpPr>
          <p:cNvPr id="14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351359" y="227376"/>
            <a:ext cx="858010" cy="4758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5" name="제목 5"/>
          <p:cNvSpPr>
            <a:spLocks noGrp="1"/>
          </p:cNvSpPr>
          <p:nvPr>
            <p:ph type="title" hasCustomPrompt="1"/>
          </p:nvPr>
        </p:nvSpPr>
        <p:spPr>
          <a:xfrm>
            <a:off x="1209369" y="215084"/>
            <a:ext cx="4168876" cy="480131"/>
          </a:xfrm>
          <a:prstGeom prst="rect">
            <a:avLst/>
          </a:prstGeom>
        </p:spPr>
        <p:txBody>
          <a:bodyPr anchor="ctr"/>
          <a:lstStyle>
            <a:lvl1pPr>
              <a:defRPr sz="28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6" name="텍스트 개체 틀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09368" y="725513"/>
            <a:ext cx="4168877" cy="21907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Lorem ipsum dolor sit </a:t>
            </a:r>
            <a:r>
              <a:rPr lang="en-US" altLang="ko-KR" dirty="0" err="1"/>
              <a:t>amet</a:t>
            </a:r>
            <a:r>
              <a:rPr lang="en-US" altLang="ko-KR" dirty="0"/>
              <a:t>, </a:t>
            </a:r>
            <a:r>
              <a:rPr lang="en-US" altLang="ko-KR" dirty="0" err="1"/>
              <a:t>consectetur</a:t>
            </a:r>
            <a:r>
              <a:rPr lang="en-US" altLang="ko-KR" dirty="0"/>
              <a:t> </a:t>
            </a:r>
            <a:r>
              <a:rPr lang="en-US" altLang="ko-KR" dirty="0" err="1"/>
              <a:t>adipiscing</a:t>
            </a:r>
            <a:r>
              <a:rPr lang="en-US" altLang="ko-KR" dirty="0"/>
              <a:t> </a:t>
            </a:r>
            <a:r>
              <a:rPr lang="en-US" altLang="ko-KR" dirty="0" err="1"/>
              <a:t>elit</a:t>
            </a:r>
            <a:endParaRPr lang="ko-KR" altLang="en-US" dirty="0"/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1057510" y="301532"/>
            <a:ext cx="0" cy="30723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6"/>
          <p:cNvSpPr>
            <a:spLocks noGrp="1"/>
          </p:cNvSpPr>
          <p:nvPr>
            <p:ph type="body" sz="quarter" idx="18" hasCustomPrompt="1"/>
          </p:nvPr>
        </p:nvSpPr>
        <p:spPr>
          <a:xfrm>
            <a:off x="5237950" y="2572538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en-US" altLang="ko-KR" dirty="0"/>
              <a:t>Add your title</a:t>
            </a:r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3"/>
          <p:cNvSpPr txBox="1">
            <a:spLocks/>
          </p:cNvSpPr>
          <p:nvPr userDrawn="1"/>
        </p:nvSpPr>
        <p:spPr>
          <a:xfrm>
            <a:off x="10381486" y="6542697"/>
            <a:ext cx="1817642" cy="24468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1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KidsLab</a:t>
            </a:r>
            <a:r>
              <a:rPr kumimoji="0" lang="en-US" altLang="ko-KR" sz="1100" b="0" i="0" u="none" strike="noStrike" kern="1200" cap="none" spc="0" normalizeH="0" baseline="0" noProof="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어린이 코딩교육</a:t>
            </a:r>
            <a:endParaRPr kumimoji="0" lang="ko-KR" altLang="en-US" sz="1100" b="0" i="0" u="none" strike="noStrike" kern="1200" cap="none" spc="0" normalizeH="0" baseline="0" noProof="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3" r:id="rId2"/>
    <p:sldLayoutId id="2147483652" r:id="rId3"/>
    <p:sldLayoutId id="2147483655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19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1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237.png"/><Relationship Id="rId7" Type="http://schemas.openxmlformats.org/officeDocument/2006/relationships/image" Target="../media/image240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9.png"/><Relationship Id="rId5" Type="http://schemas.openxmlformats.org/officeDocument/2006/relationships/image" Target="../media/image192.png"/><Relationship Id="rId4" Type="http://schemas.openxmlformats.org/officeDocument/2006/relationships/image" Target="../media/image238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242.png"/><Relationship Id="rId7" Type="http://schemas.openxmlformats.org/officeDocument/2006/relationships/image" Target="../media/image243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3.png"/><Relationship Id="rId5" Type="http://schemas.openxmlformats.org/officeDocument/2006/relationships/image" Target="../media/image240.png"/><Relationship Id="rId4" Type="http://schemas.openxmlformats.org/officeDocument/2006/relationships/image" Target="../media/image23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8.png"/><Relationship Id="rId7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2.png"/><Relationship Id="rId5" Type="http://schemas.openxmlformats.org/officeDocument/2006/relationships/image" Target="../media/image243.png"/><Relationship Id="rId4" Type="http://schemas.openxmlformats.org/officeDocument/2006/relationships/image" Target="../media/image20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285778"/>
            <a:ext cx="121920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초등학생 코딩교육 신청 사이트</a:t>
            </a:r>
            <a:endParaRPr lang="en-US" altLang="ko-KR" sz="2400" dirty="0" smtClean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융합소프트웨어개발자양성 </a:t>
            </a:r>
            <a:r>
              <a:rPr lang="en-US" altLang="ko-KR" sz="1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</a:t>
            </a:r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 차</a:t>
            </a:r>
            <a:r>
              <a:rPr lang="en-US" altLang="ko-KR" sz="1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프로젝트</a:t>
            </a:r>
            <a:r>
              <a:rPr lang="en-US" altLang="ko-KR" sz="1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KakaoTalk_20180327_1752021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942" y="1197546"/>
            <a:ext cx="3948137" cy="19740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38346" y="5072868"/>
            <a:ext cx="3714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chemeClr val="bg1"/>
                </a:solidFill>
              </a:rPr>
              <a:t>팀장 </a:t>
            </a:r>
            <a:r>
              <a:rPr lang="en-US" altLang="ko-KR" sz="2000" dirty="0" smtClean="0">
                <a:solidFill>
                  <a:schemeClr val="bg1"/>
                </a:solidFill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</a:rPr>
              <a:t>오기훈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pPr algn="r"/>
            <a:endParaRPr lang="en-US" altLang="ko-KR" sz="2000" dirty="0" smtClean="0">
              <a:solidFill>
                <a:schemeClr val="bg1"/>
              </a:solidFill>
            </a:endParaRPr>
          </a:p>
          <a:p>
            <a:pPr algn="r"/>
            <a:r>
              <a:rPr lang="ko-KR" altLang="en-US" sz="2000" dirty="0" smtClean="0">
                <a:solidFill>
                  <a:schemeClr val="bg1"/>
                </a:solidFill>
              </a:rPr>
              <a:t>팀원 </a:t>
            </a:r>
            <a:r>
              <a:rPr lang="en-US" altLang="ko-KR" sz="2000" dirty="0" smtClean="0">
                <a:solidFill>
                  <a:schemeClr val="bg1"/>
                </a:solidFill>
              </a:rPr>
              <a:t>: </a:t>
            </a:r>
            <a:r>
              <a:rPr lang="ko-KR" altLang="en-US" sz="2000" dirty="0" smtClean="0">
                <a:solidFill>
                  <a:schemeClr val="bg1"/>
                </a:solidFill>
              </a:rPr>
              <a:t>이문현</a:t>
            </a:r>
            <a:r>
              <a:rPr lang="en-US" altLang="ko-KR" sz="2000" dirty="0" smtClean="0">
                <a:solidFill>
                  <a:schemeClr val="bg1"/>
                </a:solidFill>
              </a:rPr>
              <a:t>, </a:t>
            </a:r>
            <a:r>
              <a:rPr lang="ko-KR" altLang="en-US" sz="2000" dirty="0" smtClean="0">
                <a:solidFill>
                  <a:schemeClr val="bg1"/>
                </a:solidFill>
              </a:rPr>
              <a:t>탁민우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79182" y="4293890"/>
            <a:ext cx="63367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개발기간 </a:t>
            </a:r>
            <a:r>
              <a:rPr lang="en-US" altLang="ko-KR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2018.02.19 ~ 03.29 / </a:t>
            </a:r>
            <a:r>
              <a:rPr lang="ko-KR" altLang="en-US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발표날짜 </a:t>
            </a:r>
            <a:r>
              <a:rPr lang="en-US" altLang="ko-KR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2018.03.30</a:t>
            </a:r>
            <a:endParaRPr lang="ko-KR" altLang="en-US" sz="11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일정 및 개발환경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역할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0364" y="2421682"/>
            <a:ext cx="1042741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4">
                    <a:lumMod val="75000"/>
                  </a:schemeClr>
                </a:solidFill>
              </a:rPr>
              <a:t>팀장</a:t>
            </a:r>
            <a:r>
              <a:rPr lang="ko-KR" altLang="en-US" sz="2000" dirty="0" smtClean="0"/>
              <a:t> 오기훈</a:t>
            </a:r>
            <a:r>
              <a:rPr lang="ko-KR" altLang="en-US" dirty="0" smtClean="0"/>
              <a:t> </a:t>
            </a:r>
            <a:r>
              <a:rPr lang="en-US" altLang="ko-KR" dirty="0"/>
              <a:t>-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 메인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강의관리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회원관리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강사등록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강사관리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게시판</a:t>
            </a:r>
            <a:r>
              <a:rPr lang="en-US" altLang="ko-KR" dirty="0" smtClean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en-US" altLang="ko-KR" dirty="0" smtClean="0"/>
              <a:t>1:1</a:t>
            </a:r>
            <a:r>
              <a:rPr lang="ko-KR" altLang="en-US" dirty="0" smtClean="0"/>
              <a:t>문의 댓 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결제관리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통계관리</a:t>
            </a:r>
            <a:r>
              <a:rPr lang="en-US" altLang="ko-KR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ko-KR" altLang="en-US" dirty="0" smtClean="0"/>
              <a:t>강사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강의 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비밀번호 찾기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마이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정보변경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3">
                    <a:lumMod val="75000"/>
                  </a:schemeClr>
                </a:solidFill>
              </a:rPr>
              <a:t>팀원</a:t>
            </a:r>
            <a:r>
              <a:rPr lang="ko-KR" altLang="en-US" sz="2000" dirty="0" smtClean="0"/>
              <a:t> 탁민우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메인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학원소개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강사소개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오시는 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교육과정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갤러리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공지사항</a:t>
            </a:r>
            <a:r>
              <a:rPr lang="en-US" altLang="ko-KR" dirty="0" smtClean="0"/>
              <a:t>, 	1:1</a:t>
            </a:r>
            <a:r>
              <a:rPr lang="ko-KR" altLang="en-US" dirty="0" smtClean="0"/>
              <a:t>문의 글쓰기</a:t>
            </a:r>
            <a:r>
              <a:rPr lang="en-US" altLang="ko-KR" dirty="0" smtClean="0"/>
              <a:t>, FAQ,, </a:t>
            </a:r>
            <a:r>
              <a:rPr lang="ko-KR" altLang="en-US" dirty="0" smtClean="0"/>
              <a:t>강사 갤러리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accent3">
                    <a:lumMod val="75000"/>
                  </a:schemeClr>
                </a:solidFill>
              </a:rPr>
              <a:t>팀원</a:t>
            </a:r>
            <a:r>
              <a:rPr lang="ko-KR" altLang="en-US" sz="2000" dirty="0" smtClean="0"/>
              <a:t> 이문현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학부모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학생</a:t>
            </a:r>
            <a:r>
              <a:rPr lang="en-US" altLang="ko-KR" dirty="0" smtClean="0"/>
              <a:t>) –</a:t>
            </a:r>
            <a:r>
              <a:rPr lang="ko-KR" altLang="en-US" dirty="0" smtClean="0"/>
              <a:t> 회원가입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학부모</a:t>
            </a:r>
            <a:r>
              <a:rPr lang="en-US" altLang="ko-KR" dirty="0" smtClean="0"/>
              <a:t>,</a:t>
            </a:r>
            <a:r>
              <a:rPr lang="ko-KR" altLang="en-US" dirty="0" smtClean="0"/>
              <a:t>학생</a:t>
            </a:r>
            <a:r>
              <a:rPr lang="en-US" altLang="ko-KR" dirty="0" smtClean="0"/>
              <a:t>)</a:t>
            </a:r>
            <a:r>
              <a:rPr lang="ko-KR" altLang="en-US" dirty="0" smtClean="0"/>
              <a:t> 로그인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자녀추가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</a:t>
            </a:r>
            <a:r>
              <a:rPr lang="en-US" altLang="ko-KR" dirty="0" smtClean="0"/>
              <a:t>	</a:t>
            </a:r>
            <a:r>
              <a:rPr lang="ko-KR" altLang="en-US" dirty="0" smtClean="0"/>
              <a:t>아이디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비밀번호 찾기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마이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 정보변경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환불리스트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수강신청</a:t>
            </a:r>
            <a:r>
              <a:rPr lang="en-US" altLang="ko-KR" dirty="0" smtClean="0"/>
              <a:t>, 	</a:t>
            </a:r>
            <a:r>
              <a:rPr lang="ko-KR" altLang="en-US" dirty="0" smtClean="0"/>
              <a:t>강의조회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결제확인</a:t>
            </a:r>
            <a:r>
              <a:rPr lang="en-US" altLang="ko-KR" dirty="0" smtClean="0"/>
              <a:t>, </a:t>
            </a:r>
            <a:r>
              <a:rPr lang="ko-KR" altLang="en-US" dirty="0"/>
              <a:t>강의페이지</a:t>
            </a:r>
            <a:r>
              <a:rPr lang="en-US" altLang="ko-KR" dirty="0"/>
              <a:t>, </a:t>
            </a:r>
            <a:r>
              <a:rPr lang="ko-KR" altLang="en-US" dirty="0" smtClean="0"/>
              <a:t>강의게시판</a:t>
            </a: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995986" y="1390746"/>
            <a:ext cx="1962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mtClean="0"/>
              <a:t>역할 분담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일정 및 개발환경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일정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팀 전체일정 </a:t>
            </a:r>
            <a:r>
              <a:rPr lang="en-US" altLang="ko-KR" dirty="0" smtClean="0"/>
              <a:t>1-1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778"/>
            <a:ext cx="12190413" cy="5453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51493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일정 및 개발환경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일정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팀 전체일정 </a:t>
            </a:r>
            <a:r>
              <a:rPr lang="en-US" altLang="ko-KR" dirty="0" smtClean="0"/>
              <a:t>1-2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778"/>
            <a:ext cx="12190413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4165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일정 및 개발환경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일정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팀장 오기훈 개인일정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" y="1143779"/>
            <a:ext cx="12190413" cy="5715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71518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일정 및 개발환경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일정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팀원 탁민우 개인일정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143778"/>
            <a:ext cx="12190413" cy="5715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41653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일정 및 개발환경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일정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팀원 이문현 개인일정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143779"/>
            <a:ext cx="12190413" cy="5715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0927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일정 및 개발환경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1604" y="1215216"/>
            <a:ext cx="112872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개발 환경</a:t>
            </a:r>
            <a:endParaRPr lang="en-US" altLang="ko-KR" sz="3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/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개발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OS			Windows10 64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bit, Windows7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64 bit</a:t>
            </a:r>
          </a:p>
          <a:p>
            <a:pPr algn="l">
              <a:lnSpc>
                <a:spcPct val="120000"/>
              </a:lnSpc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DB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서버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	Oracle Database11g Release 11.2.0.1.0 – 64bit Production 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웹 서버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			Tomcat 9.0.2</a:t>
            </a:r>
          </a:p>
          <a:p>
            <a:pPr algn="l">
              <a:lnSpc>
                <a:spcPct val="120000"/>
              </a:lnSpc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프레임워크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Spring 4.3.3. RELEASE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개발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Tool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spring-tool-suite-3.9.2(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sts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),  </a:t>
            </a:r>
            <a:r>
              <a:rPr lang="en-US" altLang="ko-KR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SQL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Developer 17.3.0</a:t>
            </a:r>
          </a:p>
          <a:p>
            <a:pPr algn="l">
              <a:lnSpc>
                <a:spcPct val="120000"/>
              </a:lnSpc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개발언어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	JAVA 8(jdk1.8.0_144), HTML5, CSS3, 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jQuery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JSP, JavaScript, XML</a:t>
            </a:r>
          </a:p>
          <a:p>
            <a:pPr algn="l">
              <a:lnSpc>
                <a:spcPct val="120000"/>
              </a:lnSpc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Build 			maven 3.3.9</a:t>
            </a:r>
          </a:p>
          <a:p>
            <a:pPr algn="l">
              <a:lnSpc>
                <a:spcPct val="120000"/>
              </a:lnSpc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데이터베이스 모델링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ERwin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7.3.0.1666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단위테스트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Junit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Find Bugs, PMD</a:t>
            </a:r>
          </a:p>
          <a:p>
            <a:pPr algn="l">
              <a:lnSpc>
                <a:spcPct val="120000"/>
              </a:lnSpc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문서화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	Word, PowerPoint, Excel</a:t>
            </a:r>
          </a:p>
          <a:p>
            <a:pPr algn="l">
              <a:lnSpc>
                <a:spcPct val="120000"/>
              </a:lnSpc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형상관리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	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GitHub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2.15.1.2 (</a:t>
            </a:r>
            <a:r>
              <a:rPr lang="en-US" altLang="ko-KR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S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ourceTree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2.3.5.0)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>
              <a:lnSpc>
                <a:spcPct val="120000"/>
              </a:lnSpc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브라우저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			Chrome</a:t>
            </a:r>
          </a:p>
          <a:p>
            <a:pPr algn="l">
              <a:lnSpc>
                <a:spcPct val="120000"/>
              </a:lnSpc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UML 			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ObjectAid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Class Diagram 1.2.2</a:t>
            </a:r>
          </a:p>
          <a:p>
            <a:pPr algn="l">
              <a:lnSpc>
                <a:spcPct val="120000"/>
              </a:lnSpc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API 			Google Chart, 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Daum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Map</a:t>
            </a:r>
          </a:p>
          <a:p>
            <a:pPr algn="l">
              <a:lnSpc>
                <a:spcPct val="120000"/>
              </a:lnSpc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플러그인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			Bootstrap-3.3.7-dist, 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Jquery-ui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1.12.1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Use case Diagram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</a:t>
            </a:r>
            <a:endParaRPr lang="ko-KR" altLang="en-US" dirty="0"/>
          </a:p>
        </p:txBody>
      </p:sp>
      <p:pic>
        <p:nvPicPr>
          <p:cNvPr id="20482" name="Picture 2" descr="C:\Users\alfo8-10\Desktop\팀프 파일\UseCaseDiagram\사용자usecase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776"/>
            <a:ext cx="12190413" cy="544735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Use case Diagram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강사</a:t>
            </a:r>
            <a:endParaRPr lang="ko-KR" altLang="en-US" dirty="0"/>
          </a:p>
        </p:txBody>
      </p:sp>
      <p:pic>
        <p:nvPicPr>
          <p:cNvPr id="21506" name="Picture 2" descr="C:\Users\alfo8-10\Desktop\팀프 파일\UseCaseDiagram\강사usecasediagram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143778"/>
            <a:ext cx="12190413" cy="54292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Use case Diagram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</a:t>
            </a:r>
            <a:endParaRPr lang="ko-KR" altLang="en-US" dirty="0"/>
          </a:p>
        </p:txBody>
      </p:sp>
      <p:pic>
        <p:nvPicPr>
          <p:cNvPr id="19458" name="Picture 2" descr="C:\Users\alfo8-10\Desktop\팀프 파일\UseCaseDiagram\관리자usecasediagram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143778"/>
            <a:ext cx="12190413" cy="5429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32" name="텍스트 개체 틀 31"/>
          <p:cNvSpPr>
            <a:spLocks noGrp="1"/>
          </p:cNvSpPr>
          <p:nvPr>
            <p:ph type="body" sz="quarter" idx="18"/>
          </p:nvPr>
        </p:nvSpPr>
        <p:spPr>
          <a:xfrm>
            <a:off x="3448470" y="1876794"/>
            <a:ext cx="2146670" cy="338554"/>
          </a:xfrm>
        </p:spPr>
        <p:txBody>
          <a:bodyPr/>
          <a:lstStyle/>
          <a:p>
            <a:pPr algn="ctr"/>
            <a:r>
              <a:rPr lang="ko-KR" altLang="en-US" dirty="0" smtClean="0"/>
              <a:t>개발목적 및 요구사항</a:t>
            </a:r>
            <a:endParaRPr lang="ko-KR" altLang="en-US" dirty="0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22"/>
          </p:nvPr>
        </p:nvSpPr>
        <p:spPr>
          <a:xfrm>
            <a:off x="3806024" y="2358224"/>
            <a:ext cx="1503364" cy="928694"/>
          </a:xfrm>
        </p:spPr>
        <p:txBody>
          <a:bodyPr/>
          <a:lstStyle/>
          <a:p>
            <a:r>
              <a:rPr lang="ko-KR" altLang="en-US" dirty="0" smtClean="0"/>
              <a:t>개발목적</a:t>
            </a:r>
            <a:endParaRPr lang="en-US" altLang="ko-KR" dirty="0" smtClean="0"/>
          </a:p>
          <a:p>
            <a:r>
              <a:rPr lang="ko-KR" altLang="en-US" dirty="0" smtClean="0"/>
              <a:t>요구사항</a:t>
            </a:r>
            <a:endParaRPr lang="ko-KR" altLang="en-US" dirty="0"/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23"/>
          </p:nvPr>
        </p:nvSpPr>
        <p:spPr>
          <a:xfrm>
            <a:off x="6126293" y="786588"/>
            <a:ext cx="1367025" cy="817205"/>
          </a:xfrm>
        </p:spPr>
        <p:txBody>
          <a:bodyPr/>
          <a:lstStyle/>
          <a:p>
            <a:r>
              <a:rPr lang="en-US" altLang="ko-KR" dirty="0" smtClean="0"/>
              <a:t>02</a:t>
            </a:r>
            <a:endParaRPr lang="ko-KR" altLang="en-US" dirty="0"/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24"/>
          </p:nvPr>
        </p:nvSpPr>
        <p:spPr>
          <a:xfrm>
            <a:off x="5952330" y="1876794"/>
            <a:ext cx="1754864" cy="338554"/>
          </a:xfrm>
        </p:spPr>
        <p:txBody>
          <a:bodyPr/>
          <a:lstStyle/>
          <a:p>
            <a:pPr algn="ctr"/>
            <a:r>
              <a:rPr lang="ko-KR" altLang="en-US" dirty="0" smtClean="0"/>
              <a:t>일정 및 개발환경</a:t>
            </a:r>
            <a:endParaRPr lang="ko-KR" altLang="en-US" dirty="0"/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25"/>
          </p:nvPr>
        </p:nvSpPr>
        <p:spPr>
          <a:xfrm>
            <a:off x="6092040" y="2358224"/>
            <a:ext cx="1503364" cy="928694"/>
          </a:xfrm>
        </p:spPr>
        <p:txBody>
          <a:bodyPr/>
          <a:lstStyle/>
          <a:p>
            <a:r>
              <a:rPr lang="ko-KR" altLang="en-US" dirty="0" smtClean="0"/>
              <a:t>역할</a:t>
            </a:r>
            <a:endParaRPr lang="en-US" altLang="ko-KR" dirty="0" smtClean="0"/>
          </a:p>
          <a:p>
            <a:r>
              <a:rPr lang="ko-KR" altLang="en-US" dirty="0" smtClean="0"/>
              <a:t>개발 일정</a:t>
            </a:r>
            <a:endParaRPr lang="en-US" altLang="ko-KR" dirty="0" smtClean="0"/>
          </a:p>
          <a:p>
            <a:r>
              <a:rPr lang="ko-KR" altLang="en-US" dirty="0" smtClean="0"/>
              <a:t>개발 환경</a:t>
            </a:r>
            <a:endParaRPr lang="ko-KR" altLang="en-US" dirty="0"/>
          </a:p>
        </p:txBody>
      </p:sp>
      <p:sp>
        <p:nvSpPr>
          <p:cNvPr id="37" name="텍스트 개체 틀 3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ko-KR" dirty="0" smtClean="0"/>
              <a:t>03</a:t>
            </a:r>
            <a:endParaRPr lang="ko-KR" altLang="en-US" dirty="0"/>
          </a:p>
        </p:txBody>
      </p:sp>
      <p:sp>
        <p:nvSpPr>
          <p:cNvPr id="38" name="텍스트 개체 틀 37"/>
          <p:cNvSpPr>
            <a:spLocks noGrp="1"/>
          </p:cNvSpPr>
          <p:nvPr>
            <p:ph type="body" sz="quarter" idx="27"/>
          </p:nvPr>
        </p:nvSpPr>
        <p:spPr>
          <a:xfrm>
            <a:off x="8095470" y="1876794"/>
            <a:ext cx="2000264" cy="338554"/>
          </a:xfrm>
        </p:spPr>
        <p:txBody>
          <a:bodyPr/>
          <a:lstStyle/>
          <a:p>
            <a:pPr algn="ctr"/>
            <a:r>
              <a:rPr lang="en-US" altLang="ko-KR" dirty="0" smtClean="0"/>
              <a:t>Use case diagram</a:t>
            </a:r>
            <a:endParaRPr lang="ko-KR" altLang="en-US" dirty="0"/>
          </a:p>
        </p:txBody>
      </p:sp>
      <p:sp>
        <p:nvSpPr>
          <p:cNvPr id="39" name="텍스트 개체 틀 38"/>
          <p:cNvSpPr>
            <a:spLocks noGrp="1"/>
          </p:cNvSpPr>
          <p:nvPr>
            <p:ph type="body" sz="quarter" idx="28"/>
          </p:nvPr>
        </p:nvSpPr>
        <p:spPr>
          <a:xfrm>
            <a:off x="8377692" y="2358224"/>
            <a:ext cx="1503364" cy="928694"/>
          </a:xfrm>
        </p:spPr>
        <p:txBody>
          <a:bodyPr/>
          <a:lstStyle/>
          <a:p>
            <a:r>
              <a:rPr lang="ko-KR" altLang="en-US" dirty="0" smtClean="0"/>
              <a:t>관리자</a:t>
            </a:r>
            <a:endParaRPr lang="en-US" altLang="ko-KR" dirty="0" smtClean="0"/>
          </a:p>
          <a:p>
            <a:r>
              <a:rPr lang="ko-KR" altLang="en-US" dirty="0" smtClean="0"/>
              <a:t>사용자</a:t>
            </a:r>
            <a:endParaRPr lang="ko-KR" altLang="en-US" dirty="0"/>
          </a:p>
        </p:txBody>
      </p:sp>
      <p:sp>
        <p:nvSpPr>
          <p:cNvPr id="40" name="텍스트 개체 틀 39"/>
          <p:cNvSpPr>
            <a:spLocks noGrp="1"/>
          </p:cNvSpPr>
          <p:nvPr>
            <p:ph type="body" sz="quarter" idx="29"/>
          </p:nvPr>
        </p:nvSpPr>
        <p:spPr>
          <a:xfrm>
            <a:off x="3802937" y="3717826"/>
            <a:ext cx="1367025" cy="817205"/>
          </a:xfrm>
        </p:spPr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41" name="텍스트 개체 틀 40"/>
          <p:cNvSpPr>
            <a:spLocks noGrp="1"/>
          </p:cNvSpPr>
          <p:nvPr>
            <p:ph type="body" sz="quarter" idx="30"/>
          </p:nvPr>
        </p:nvSpPr>
        <p:spPr>
          <a:xfrm>
            <a:off x="3734586" y="4808032"/>
            <a:ext cx="1503728" cy="338554"/>
          </a:xfrm>
        </p:spPr>
        <p:txBody>
          <a:bodyPr/>
          <a:lstStyle/>
          <a:p>
            <a:pPr algn="ctr"/>
            <a:r>
              <a:rPr lang="en-US" altLang="ko-KR" dirty="0" smtClean="0"/>
              <a:t>DB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2" name="텍스트 개체 틀 41"/>
          <p:cNvSpPr>
            <a:spLocks noGrp="1"/>
          </p:cNvSpPr>
          <p:nvPr>
            <p:ph type="body" sz="quarter" idx="31"/>
          </p:nvPr>
        </p:nvSpPr>
        <p:spPr>
          <a:xfrm>
            <a:off x="3806024" y="5289462"/>
            <a:ext cx="1503364" cy="928694"/>
          </a:xfrm>
        </p:spPr>
        <p:txBody>
          <a:bodyPr/>
          <a:lstStyle/>
          <a:p>
            <a:r>
              <a:rPr lang="ko-KR" altLang="en-US" dirty="0" smtClean="0"/>
              <a:t>개체관계도</a:t>
            </a:r>
            <a:endParaRPr lang="en-US" altLang="ko-KR" dirty="0" smtClean="0"/>
          </a:p>
          <a:p>
            <a:r>
              <a:rPr lang="en-US" altLang="ko-KR" dirty="0" smtClean="0"/>
              <a:t>Logical</a:t>
            </a:r>
          </a:p>
          <a:p>
            <a:r>
              <a:rPr lang="en-US" altLang="ko-KR" dirty="0" smtClean="0"/>
              <a:t>Physical</a:t>
            </a:r>
            <a:endParaRPr lang="ko-KR" altLang="en-US" dirty="0"/>
          </a:p>
        </p:txBody>
      </p:sp>
      <p:sp>
        <p:nvSpPr>
          <p:cNvPr id="43" name="텍스트 개체 틀 42"/>
          <p:cNvSpPr>
            <a:spLocks noGrp="1"/>
          </p:cNvSpPr>
          <p:nvPr>
            <p:ph type="body" sz="quarter" idx="32"/>
          </p:nvPr>
        </p:nvSpPr>
        <p:spPr>
          <a:xfrm>
            <a:off x="6126293" y="3703217"/>
            <a:ext cx="1367025" cy="817205"/>
          </a:xfrm>
        </p:spPr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44" name="텍스트 개체 틀 43"/>
          <p:cNvSpPr>
            <a:spLocks noGrp="1"/>
          </p:cNvSpPr>
          <p:nvPr>
            <p:ph type="body" sz="quarter" idx="33"/>
          </p:nvPr>
        </p:nvSpPr>
        <p:spPr>
          <a:xfrm>
            <a:off x="6020602" y="4808032"/>
            <a:ext cx="1503728" cy="338554"/>
          </a:xfrm>
        </p:spPr>
        <p:txBody>
          <a:bodyPr/>
          <a:lstStyle/>
          <a:p>
            <a:pPr algn="ctr"/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45" name="텍스트 개체 틀 44"/>
          <p:cNvSpPr>
            <a:spLocks noGrp="1"/>
          </p:cNvSpPr>
          <p:nvPr>
            <p:ph type="body" sz="quarter" idx="34"/>
          </p:nvPr>
        </p:nvSpPr>
        <p:spPr>
          <a:xfrm>
            <a:off x="6092040" y="5289462"/>
            <a:ext cx="1503364" cy="928694"/>
          </a:xfrm>
        </p:spPr>
        <p:txBody>
          <a:bodyPr/>
          <a:lstStyle/>
          <a:p>
            <a:r>
              <a:rPr lang="en-US" altLang="ko-KR" dirty="0" smtClean="0"/>
              <a:t>MVC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r>
              <a:rPr lang="ko-KR" altLang="en-US" dirty="0" smtClean="0"/>
              <a:t>관리자 </a:t>
            </a:r>
            <a:r>
              <a:rPr lang="en-US" altLang="ko-KR" dirty="0" smtClean="0"/>
              <a:t>UML</a:t>
            </a:r>
          </a:p>
          <a:p>
            <a:r>
              <a:rPr lang="ko-KR" altLang="en-US" dirty="0" smtClean="0"/>
              <a:t>사용자 </a:t>
            </a:r>
            <a:r>
              <a:rPr lang="en-US" altLang="ko-KR" dirty="0" smtClean="0"/>
              <a:t>UML</a:t>
            </a:r>
            <a:endParaRPr lang="ko-KR" altLang="en-US" dirty="0"/>
          </a:p>
        </p:txBody>
      </p:sp>
      <p:sp>
        <p:nvSpPr>
          <p:cNvPr id="46" name="텍스트 개체 틀 45"/>
          <p:cNvSpPr>
            <a:spLocks noGrp="1"/>
          </p:cNvSpPr>
          <p:nvPr>
            <p:ph type="body" sz="quarter" idx="35"/>
          </p:nvPr>
        </p:nvSpPr>
        <p:spPr>
          <a:xfrm>
            <a:off x="8374969" y="3717826"/>
            <a:ext cx="1367025" cy="817205"/>
          </a:xfrm>
        </p:spPr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47" name="텍스트 개체 틀 46"/>
          <p:cNvSpPr>
            <a:spLocks noGrp="1"/>
          </p:cNvSpPr>
          <p:nvPr>
            <p:ph type="body" sz="quarter" idx="36"/>
          </p:nvPr>
        </p:nvSpPr>
        <p:spPr>
          <a:xfrm>
            <a:off x="8306618" y="4808032"/>
            <a:ext cx="1503728" cy="338554"/>
          </a:xfrm>
        </p:spPr>
        <p:txBody>
          <a:bodyPr/>
          <a:lstStyle/>
          <a:p>
            <a:pPr algn="ctr"/>
            <a:r>
              <a:rPr lang="en-US" altLang="ko-KR" dirty="0" smtClean="0"/>
              <a:t>UI</a:t>
            </a:r>
            <a:r>
              <a:rPr lang="ko-KR" altLang="en-US" dirty="0" smtClean="0"/>
              <a:t>기능</a:t>
            </a:r>
            <a:endParaRPr lang="ko-KR" altLang="en-US" dirty="0"/>
          </a:p>
        </p:txBody>
      </p:sp>
      <p:sp>
        <p:nvSpPr>
          <p:cNvPr id="48" name="텍스트 개체 틀 47"/>
          <p:cNvSpPr>
            <a:spLocks noGrp="1"/>
          </p:cNvSpPr>
          <p:nvPr>
            <p:ph type="body" sz="quarter" idx="37"/>
          </p:nvPr>
        </p:nvSpPr>
        <p:spPr>
          <a:xfrm>
            <a:off x="8378056" y="5289462"/>
            <a:ext cx="1503364" cy="928694"/>
          </a:xfrm>
        </p:spPr>
        <p:txBody>
          <a:bodyPr/>
          <a:lstStyle/>
          <a:p>
            <a:r>
              <a:rPr lang="en-US" altLang="ko-KR" dirty="0" smtClean="0"/>
              <a:t>UI</a:t>
            </a:r>
            <a:r>
              <a:rPr lang="ko-KR" altLang="en-US" dirty="0" smtClean="0"/>
              <a:t>기능 설명</a:t>
            </a:r>
            <a:endParaRPr lang="en-US" altLang="ko-KR" dirty="0" smtClean="0"/>
          </a:p>
          <a:p>
            <a:r>
              <a:rPr lang="ko-KR" altLang="en-US" dirty="0" smtClean="0"/>
              <a:t>후기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594876" y="1715282"/>
            <a:ext cx="1820567" cy="677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917713" y="1715282"/>
            <a:ext cx="1820567" cy="677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8166908" y="1715282"/>
            <a:ext cx="1820567" cy="677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3595240" y="4646520"/>
            <a:ext cx="1820567" cy="677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5881256" y="4646520"/>
            <a:ext cx="1820567" cy="677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8167272" y="4646520"/>
            <a:ext cx="1820567" cy="677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개체관계도</a:t>
            </a:r>
            <a:endParaRPr lang="ko-KR" altLang="en-US" dirty="0"/>
          </a:p>
        </p:txBody>
      </p:sp>
      <p:pic>
        <p:nvPicPr>
          <p:cNvPr id="22530" name="Picture 2" descr="C:\Users\alfo8-10\Desktop\팀프 파일\개체관계도\개체관계도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143778"/>
            <a:ext cx="12190414" cy="5429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Logical </a:t>
            </a:r>
            <a:r>
              <a:rPr lang="ko-KR" altLang="en-US" dirty="0" smtClean="0"/>
              <a:t>모델링</a:t>
            </a:r>
            <a:endParaRPr lang="ko-KR" altLang="en-US" dirty="0"/>
          </a:p>
        </p:txBody>
      </p:sp>
      <p:pic>
        <p:nvPicPr>
          <p:cNvPr id="5125" name="Picture 5" descr="C:\Users\alfo8-10\Desktop\Logica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143778"/>
            <a:ext cx="12190413" cy="52914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04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Physical </a:t>
            </a:r>
            <a:r>
              <a:rPr lang="ko-KR" altLang="en-US" dirty="0" smtClean="0"/>
              <a:t>모델링</a:t>
            </a:r>
            <a:endParaRPr lang="ko-KR" altLang="en-US" dirty="0"/>
          </a:p>
        </p:txBody>
      </p:sp>
      <p:pic>
        <p:nvPicPr>
          <p:cNvPr id="6147" name="Picture 3" descr="C:\Users\alfo8-10\Desktop\Physica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143777"/>
            <a:ext cx="12190413" cy="52914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MVC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관리자</a:t>
            </a:r>
            <a:endParaRPr lang="ko-KR" altLang="en-US" dirty="0"/>
          </a:p>
        </p:txBody>
      </p:sp>
      <p:pic>
        <p:nvPicPr>
          <p:cNvPr id="8194" name="Picture 2" descr="C:\Users\alfo8-10\Desktop\팀프 파일\MVC구조\K-00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2542" y="1215217"/>
            <a:ext cx="2234595" cy="5572163"/>
          </a:xfrm>
          <a:prstGeom prst="rect">
            <a:avLst/>
          </a:prstGeom>
          <a:noFill/>
        </p:spPr>
      </p:pic>
      <p:pic>
        <p:nvPicPr>
          <p:cNvPr id="8195" name="Picture 3" descr="C:\Users\alfo8-10\Desktop\팀프 파일\MVC구조\K-010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90666" y="1215217"/>
            <a:ext cx="2065476" cy="5572163"/>
          </a:xfrm>
          <a:prstGeom prst="rect">
            <a:avLst/>
          </a:prstGeom>
          <a:noFill/>
        </p:spPr>
      </p:pic>
      <p:grpSp>
        <p:nvGrpSpPr>
          <p:cNvPr id="10" name="그룹 9"/>
          <p:cNvGrpSpPr/>
          <p:nvPr/>
        </p:nvGrpSpPr>
        <p:grpSpPr>
          <a:xfrm>
            <a:off x="5880892" y="1215216"/>
            <a:ext cx="1571636" cy="3786214"/>
            <a:chOff x="5134140" y="1143778"/>
            <a:chExt cx="1675446" cy="3857651"/>
          </a:xfrm>
        </p:grpSpPr>
        <p:pic>
          <p:nvPicPr>
            <p:cNvPr id="8196" name="Picture 4" descr="C:\Users\alfo8-10\Desktop\팀프 파일\MVC구조\K-011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229391" y="1143778"/>
              <a:ext cx="1580195" cy="1714511"/>
            </a:xfrm>
            <a:prstGeom prst="rect">
              <a:avLst/>
            </a:prstGeom>
            <a:noFill/>
          </p:spPr>
        </p:pic>
        <p:pic>
          <p:nvPicPr>
            <p:cNvPr id="8197" name="Picture 5" descr="C:\Users\alfo8-10\Desktop\팀프 파일\MVC구조\K-012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134140" y="2858289"/>
              <a:ext cx="1666887" cy="2143140"/>
            </a:xfrm>
            <a:prstGeom prst="rect">
              <a:avLst/>
            </a:prstGeom>
            <a:noFill/>
          </p:spPr>
        </p:pic>
      </p:grpSp>
      <p:pic>
        <p:nvPicPr>
          <p:cNvPr id="8198" name="Picture 6" descr="C:\Users\alfo8-10\Desktop\팀프 파일\MVC구조\K-013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252462" y="1215216"/>
            <a:ext cx="1518378" cy="55721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smtClean="0"/>
              <a:t>MVC</a:t>
            </a:r>
            <a:r>
              <a:rPr lang="ko-KR" altLang="en-US" dirty="0" smtClean="0"/>
              <a:t>구조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사용자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94414" y="1234588"/>
            <a:ext cx="2071702" cy="5552792"/>
            <a:chOff x="468179" y="1163150"/>
            <a:chExt cx="2161160" cy="5696439"/>
          </a:xfrm>
        </p:grpSpPr>
        <p:pic>
          <p:nvPicPr>
            <p:cNvPr id="7178" name="Picture 10" descr="C:\Users\alfo8-10\Desktop\팀프 파일\MVC구조\K-001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68179" y="1163150"/>
              <a:ext cx="983557" cy="266380"/>
            </a:xfrm>
            <a:prstGeom prst="rect">
              <a:avLst/>
            </a:prstGeom>
            <a:noFill/>
          </p:spPr>
        </p:pic>
        <p:pic>
          <p:nvPicPr>
            <p:cNvPr id="7179" name="Picture 11" descr="C:\Users\alfo8-10\Desktop\팀프 파일\MVC구조\K-002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37357" y="1429531"/>
              <a:ext cx="1891982" cy="5430058"/>
            </a:xfrm>
            <a:prstGeom prst="rect">
              <a:avLst/>
            </a:prstGeom>
            <a:noFill/>
          </p:spPr>
        </p:pic>
      </p:grpSp>
      <p:pic>
        <p:nvPicPr>
          <p:cNvPr id="7180" name="Picture 12" descr="C:\Users\alfo8-10\Desktop\팀프 파일\MVC구조\K-00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08993" y="1215216"/>
            <a:ext cx="1957976" cy="5572164"/>
          </a:xfrm>
          <a:prstGeom prst="rect">
            <a:avLst/>
          </a:prstGeom>
          <a:noFill/>
        </p:spPr>
      </p:pic>
      <p:pic>
        <p:nvPicPr>
          <p:cNvPr id="7181" name="Picture 13" descr="C:\Users\alfo8-10\Desktop\팀프 파일\MVC구조\K-004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12580" y="1215216"/>
            <a:ext cx="1988553" cy="5572164"/>
          </a:xfrm>
          <a:prstGeom prst="rect">
            <a:avLst/>
          </a:prstGeom>
          <a:noFill/>
        </p:spPr>
      </p:pic>
      <p:pic>
        <p:nvPicPr>
          <p:cNvPr id="7182" name="Picture 14" descr="C:\Users\alfo8-10\Desktop\팀프 파일\MVC구조\K-005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80958" y="1204246"/>
            <a:ext cx="1857388" cy="653912"/>
          </a:xfrm>
          <a:prstGeom prst="rect">
            <a:avLst/>
          </a:prstGeom>
          <a:noFill/>
        </p:spPr>
      </p:pic>
      <p:pic>
        <p:nvPicPr>
          <p:cNvPr id="7183" name="Picture 15" descr="C:\Users\alfo8-10\Desktop\팀프 파일\MVC구조\K-006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02000" y="1858158"/>
            <a:ext cx="1439818" cy="2214578"/>
          </a:xfrm>
          <a:prstGeom prst="rect">
            <a:avLst/>
          </a:prstGeom>
          <a:noFill/>
        </p:spPr>
      </p:pic>
      <p:pic>
        <p:nvPicPr>
          <p:cNvPr id="7184" name="Picture 16" descr="C:\Users\alfo8-10\Desktop\팀프 파일\MVC구조\K-007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381222" y="1215216"/>
            <a:ext cx="1852619" cy="5572164"/>
          </a:xfrm>
          <a:prstGeom prst="rect">
            <a:avLst/>
          </a:prstGeom>
          <a:noFill/>
        </p:spPr>
      </p:pic>
      <p:pic>
        <p:nvPicPr>
          <p:cNvPr id="7185" name="Picture 17" descr="C:\Users\alfo8-10\Desktop\팀프 파일\MVC구조\K-008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238610" y="1215216"/>
            <a:ext cx="1801825" cy="47149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UML Class Diagram –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9218" name="Picture 2" descr="C:\Users\alfo8-10\Desktop\사용자 로그인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633472"/>
            <a:ext cx="12190413" cy="45824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UML Class Diagram – </a:t>
            </a:r>
            <a:r>
              <a:rPr lang="ko-KR" altLang="en-US" dirty="0" smtClean="0"/>
              <a:t>회원가입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0242" name="Picture 2" descr="C:\Users\alfo8-10\Desktop\사용자 회원가입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029" y="1215216"/>
            <a:ext cx="10408895" cy="56436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1209368" y="725513"/>
            <a:ext cx="4597806" cy="219072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UML Class Diagram – </a:t>
            </a:r>
            <a:r>
              <a:rPr lang="ko-KR" altLang="en-US" dirty="0" smtClean="0"/>
              <a:t>강의신청 및 환불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2" y="1223630"/>
            <a:ext cx="12049661" cy="5374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UML Class Diagram - </a:t>
            </a:r>
            <a:r>
              <a:rPr lang="ko-KR" altLang="en-US" dirty="0" smtClean="0"/>
              <a:t>갤러리</a:t>
            </a:r>
            <a:endParaRPr lang="ko-KR" altLang="en-US" dirty="0"/>
          </a:p>
        </p:txBody>
      </p:sp>
      <p:pic>
        <p:nvPicPr>
          <p:cNvPr id="12290" name="Picture 2" descr="C:\Users\alfo8-10\Desktop\사용자 갤러리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572406"/>
            <a:ext cx="12190413" cy="48260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UML Class Diagram - </a:t>
            </a:r>
            <a:r>
              <a:rPr lang="ko-KR" altLang="en-US" dirty="0" smtClean="0"/>
              <a:t>강의페이지</a:t>
            </a:r>
            <a:endParaRPr lang="ko-KR" altLang="en-US" dirty="0"/>
          </a:p>
        </p:txBody>
      </p:sp>
      <p:pic>
        <p:nvPicPr>
          <p:cNvPr id="13314" name="Picture 2" descr="C:\Users\alfo8-10\Desktop\사용자 강의페이지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715282"/>
            <a:ext cx="12182723" cy="43577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개발목적 및 요구사항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1209368" y="725512"/>
            <a:ext cx="1069414" cy="256010"/>
          </a:xfrm>
        </p:spPr>
        <p:txBody>
          <a:bodyPr/>
          <a:lstStyle/>
          <a:p>
            <a:r>
              <a:rPr lang="ko-KR" altLang="en-US" dirty="0" smtClean="0"/>
              <a:t>개발목적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17875" y="1414982"/>
            <a:ext cx="1871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개발목적</a:t>
            </a:r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2062758" y="4437906"/>
            <a:ext cx="9381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사용자 통계 및 갤러리 기능을 통해 학원의 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온라인 마케팅기능</a:t>
            </a:r>
            <a:r>
              <a:rPr lang="ko-KR" altLang="en-US" dirty="0" smtClean="0"/>
              <a:t>을 높이는데 목적이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9750" y="3152022"/>
            <a:ext cx="6345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초등학생을 대상으로 코딩을 교육하는 학원인 </a:t>
            </a:r>
            <a:r>
              <a:rPr lang="en-US" altLang="ko-K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나눔스퀘어 ExtraBold" pitchFamily="50" charset="-127"/>
              </a:rPr>
              <a:t>KidsLab</a:t>
            </a:r>
            <a:r>
              <a:rPr lang="ko-KR" altLang="en-US" dirty="0" smtClean="0"/>
              <a:t>의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48378" y="3794964"/>
            <a:ext cx="9440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학부모의 온라인 강의 신청과 결제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강사의 관리서비스를 통해 사용자의 </a:t>
            </a:r>
            <a:r>
              <a:rPr lang="ko-KR" alt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편의성</a:t>
            </a:r>
            <a:r>
              <a:rPr lang="ko-KR" altLang="en-US" dirty="0" smtClean="0"/>
              <a:t>을 높이고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UML Class Diagram - 1:1</a:t>
            </a:r>
            <a:r>
              <a:rPr lang="ko-KR" altLang="en-US" dirty="0" smtClean="0"/>
              <a:t>문의</a:t>
            </a:r>
            <a:endParaRPr lang="ko-KR" altLang="en-US" dirty="0"/>
          </a:p>
        </p:txBody>
      </p:sp>
      <p:pic>
        <p:nvPicPr>
          <p:cNvPr id="14338" name="Picture 2" descr="C:\Users\alfo8-10\Desktop\사용자 11문의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240627"/>
            <a:ext cx="12190413" cy="53324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UML Class Diagram – </a:t>
            </a:r>
            <a:r>
              <a:rPr lang="ko-KR" altLang="en-US" dirty="0" smtClean="0"/>
              <a:t>강사 로그인</a:t>
            </a:r>
            <a:endParaRPr lang="ko-KR" altLang="en-US" dirty="0"/>
          </a:p>
        </p:txBody>
      </p:sp>
      <p:pic>
        <p:nvPicPr>
          <p:cNvPr id="15362" name="Picture 2" descr="C:\Users\alfo8-10\Desktop\강사 로그인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0232" y="1143778"/>
            <a:ext cx="10358510" cy="54759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1209368" y="725513"/>
            <a:ext cx="4885838" cy="219072"/>
          </a:xfrm>
        </p:spPr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UML Class Diagram – </a:t>
            </a:r>
            <a:r>
              <a:rPr lang="ko-KR" altLang="en-US" dirty="0" smtClean="0"/>
              <a:t>강사 강의등록 신청</a:t>
            </a:r>
            <a:endParaRPr lang="ko-KR" altLang="en-US" dirty="0"/>
          </a:p>
        </p:txBody>
      </p:sp>
      <p:pic>
        <p:nvPicPr>
          <p:cNvPr id="16386" name="Picture 2" descr="C:\Users\alfo8-10\Desktop\강사 강의등록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765674"/>
            <a:ext cx="12190414" cy="43787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UML Class Diagram – </a:t>
            </a:r>
            <a:r>
              <a:rPr lang="ko-KR" altLang="en-US" dirty="0" smtClean="0"/>
              <a:t>강사 갤러리</a:t>
            </a:r>
            <a:endParaRPr lang="ko-KR" altLang="en-US" dirty="0"/>
          </a:p>
        </p:txBody>
      </p:sp>
      <p:pic>
        <p:nvPicPr>
          <p:cNvPr id="17410" name="Picture 2" descr="C:\Users\alfo8-10\Desktop\강사 갤러리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41854"/>
            <a:ext cx="12190414" cy="48883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</a:t>
            </a:r>
            <a:r>
              <a:rPr lang="en-US" altLang="ko-KR" dirty="0" smtClean="0"/>
              <a:t>UML Class Diagram -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1026" name="Picture 2" descr="C:\Users\alfo8-10\Desktop\관리자로그인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042" y="1215215"/>
            <a:ext cx="11198116" cy="53578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31030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</a:t>
            </a:r>
            <a:r>
              <a:rPr lang="en-US" altLang="ko-KR" dirty="0" smtClean="0"/>
              <a:t>UML Class Diagram – </a:t>
            </a:r>
            <a:r>
              <a:rPr lang="ko-KR" altLang="en-US" dirty="0" smtClean="0"/>
              <a:t>강사 등록</a:t>
            </a:r>
            <a:endParaRPr lang="ko-KR" altLang="en-US" dirty="0"/>
          </a:p>
        </p:txBody>
      </p:sp>
      <p:pic>
        <p:nvPicPr>
          <p:cNvPr id="2050" name="Picture 2" descr="C:\Users\alfo8-10\Desktop\관리자 강사등록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674592"/>
            <a:ext cx="12190412" cy="42555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59412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</a:t>
            </a:r>
            <a:r>
              <a:rPr lang="en-US" altLang="ko-KR" dirty="0" smtClean="0"/>
              <a:t>UML Class Diagram - </a:t>
            </a:r>
            <a:r>
              <a:rPr lang="ko-KR" altLang="en-US" dirty="0" smtClean="0"/>
              <a:t>강의등록</a:t>
            </a:r>
            <a:endParaRPr lang="ko-KR" altLang="en-US" dirty="0"/>
          </a:p>
        </p:txBody>
      </p:sp>
      <p:pic>
        <p:nvPicPr>
          <p:cNvPr id="3074" name="Picture 2" descr="C:\Users\alfo8-10\Desktop\관리자 강의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4421" y="1143778"/>
            <a:ext cx="9418503" cy="57158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9532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</a:t>
            </a:r>
            <a:r>
              <a:rPr lang="en-US" altLang="ko-KR" dirty="0" smtClean="0"/>
              <a:t>UML Class Diagram - FAQ</a:t>
            </a:r>
            <a:endParaRPr lang="ko-KR" altLang="en-US" dirty="0"/>
          </a:p>
        </p:txBody>
      </p:sp>
      <p:pic>
        <p:nvPicPr>
          <p:cNvPr id="4098" name="Picture 2" descr="C:\Users\alfo8-10\Desktop\관리자 FAQ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4" y="1215217"/>
            <a:ext cx="11095866" cy="53938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9397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</a:t>
            </a:r>
            <a:r>
              <a:rPr lang="en-US" altLang="ko-KR" dirty="0" smtClean="0"/>
              <a:t>UML Class Diagram – </a:t>
            </a:r>
            <a:r>
              <a:rPr lang="ko-KR" altLang="en-US" dirty="0" smtClean="0"/>
              <a:t>회원관리</a:t>
            </a:r>
            <a:endParaRPr lang="en-US" altLang="ko-KR" dirty="0" smtClean="0"/>
          </a:p>
        </p:txBody>
      </p:sp>
      <p:pic>
        <p:nvPicPr>
          <p:cNvPr id="5122" name="Picture 2" descr="C:\Users\alfo8-10\Desktop\관리자 회원관리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728" y="1143777"/>
            <a:ext cx="11545338" cy="54292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3898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</a:t>
            </a:r>
            <a:r>
              <a:rPr lang="en-US" altLang="ko-KR" dirty="0" smtClean="0"/>
              <a:t>UML Class Diagram – </a:t>
            </a:r>
            <a:r>
              <a:rPr lang="ko-KR" altLang="en-US" dirty="0" smtClean="0"/>
              <a:t>공지사항</a:t>
            </a:r>
            <a:endParaRPr lang="en-US" altLang="ko-KR" dirty="0" smtClean="0"/>
          </a:p>
        </p:txBody>
      </p:sp>
      <p:pic>
        <p:nvPicPr>
          <p:cNvPr id="6146" name="Picture 2" descr="C:\Users\alfo8-10\Desktop\관리자 공지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290" y="1143778"/>
            <a:ext cx="11753366" cy="5429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217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개발목적 및 요구사항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1209368" y="725512"/>
            <a:ext cx="3013630" cy="256010"/>
          </a:xfrm>
        </p:spPr>
        <p:txBody>
          <a:bodyPr/>
          <a:lstStyle/>
          <a:p>
            <a:r>
              <a:rPr lang="ko-KR" altLang="en-US" dirty="0" smtClean="0"/>
              <a:t>사용자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학부모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학생</a:t>
            </a:r>
            <a:r>
              <a:rPr lang="en-US" altLang="ko-KR" dirty="0" smtClean="0"/>
              <a:t>)</a:t>
            </a:r>
            <a:r>
              <a:rPr lang="ko-KR" altLang="en-US" dirty="0" smtClean="0"/>
              <a:t> 요구사항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78882" y="1396866"/>
            <a:ext cx="5904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사용자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학부모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학생</a:t>
            </a:r>
            <a:r>
              <a:rPr lang="en-US" altLang="ko-KR" sz="3200" dirty="0" smtClean="0"/>
              <a:t>)</a:t>
            </a:r>
            <a:r>
              <a:rPr lang="ko-KR" altLang="en-US" sz="3200" dirty="0" smtClean="0"/>
              <a:t> 요구사항</a:t>
            </a:r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018642" y="2421682"/>
            <a:ext cx="102251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사용자는 학부모 회원 가입을 원할 시 필수약관동의를 모두 체크 해야 회원가입 폼으로 넘어 갈 수 있다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학부모 회원가입을 위한 필수 입력 항목은 아이디</a:t>
            </a:r>
            <a:r>
              <a:rPr lang="en-US" altLang="ko-KR" dirty="0" smtClean="0"/>
              <a:t>(e-mail),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연락처이다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아이디</a:t>
            </a:r>
            <a:r>
              <a:rPr lang="en-US" altLang="ko-KR" dirty="0" smtClean="0"/>
              <a:t>(e-mail)</a:t>
            </a:r>
            <a:r>
              <a:rPr lang="ko-KR" altLang="en-US" dirty="0" smtClean="0"/>
              <a:t>는 중복확인을 진행하여야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메일주소로 인증메일을 발송하고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발송 된 번호로 정확하게 인증이 성공해야 가입이 가능하다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학생 회원가입은 학부모의 마이 페이지에 있는 자녀추가버튼을 이용해서 가입이 가능하다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학생 회원가입을 위한 필수 입력 항목은 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생년월일 이다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학부모 회원은 수강중인 학생이 있으면 탈퇴가 불가능하다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탈퇴한 회원은 기존의 아이디로 가입 할 수 없다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23263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</a:t>
            </a:r>
            <a:r>
              <a:rPr lang="en-US" altLang="ko-KR" dirty="0" smtClean="0"/>
              <a:t>UML Class Diagram – 1:1</a:t>
            </a:r>
            <a:r>
              <a:rPr lang="ko-KR" altLang="en-US" dirty="0" smtClean="0"/>
              <a:t>문의</a:t>
            </a:r>
            <a:endParaRPr lang="ko-KR" altLang="en-US" dirty="0"/>
          </a:p>
        </p:txBody>
      </p:sp>
      <p:pic>
        <p:nvPicPr>
          <p:cNvPr id="7170" name="Picture 2" descr="C:\Users\alfo8-10\Desktop\관리자 11문의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786" y="1143778"/>
            <a:ext cx="11918774" cy="5429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56277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05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</a:t>
            </a:r>
            <a:r>
              <a:rPr lang="en-US" altLang="ko-KR" dirty="0" smtClean="0"/>
              <a:t>UML Class Diagram – </a:t>
            </a:r>
            <a:r>
              <a:rPr lang="ko-KR" altLang="en-US" dirty="0" smtClean="0"/>
              <a:t>결제관리</a:t>
            </a:r>
            <a:endParaRPr lang="en-US" altLang="ko-KR" dirty="0" smtClean="0"/>
          </a:p>
        </p:txBody>
      </p:sp>
      <p:pic>
        <p:nvPicPr>
          <p:cNvPr id="8194" name="Picture 2" descr="C:\Users\alfo8-10\Desktop\관리자 결제관리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312014"/>
            <a:ext cx="12190413" cy="52610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6803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414" y="1358092"/>
            <a:ext cx="7077878" cy="5197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	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ko-KR" altLang="en-US" dirty="0" err="1" smtClean="0"/>
              <a:t>메인페이지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6" name="그림 5" descr="daumap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72" y="1215216"/>
            <a:ext cx="5425155" cy="5214974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  <p:sp>
        <p:nvSpPr>
          <p:cNvPr id="7" name="타원 6"/>
          <p:cNvSpPr/>
          <p:nvPr/>
        </p:nvSpPr>
        <p:spPr>
          <a:xfrm>
            <a:off x="2495166" y="1773970"/>
            <a:ext cx="3240000" cy="324000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6"/>
            <a:endCxn id="6" idx="1"/>
          </p:cNvCxnSpPr>
          <p:nvPr/>
        </p:nvCxnSpPr>
        <p:spPr>
          <a:xfrm>
            <a:off x="5735166" y="3393970"/>
            <a:ext cx="860106" cy="428733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570591" y="1195281"/>
            <a:ext cx="2431578" cy="1077218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부트스트랩</a:t>
            </a:r>
            <a:endParaRPr lang="en-US" altLang="ko-KR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Carousel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 효과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사용하여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5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초마다 이미지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자동변환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381" y="5176980"/>
            <a:ext cx="4020302" cy="500993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  <a:effectLst/>
        </p:spPr>
      </p:pic>
      <p:sp>
        <p:nvSpPr>
          <p:cNvPr id="17" name="타원 16"/>
          <p:cNvSpPr/>
          <p:nvPr/>
        </p:nvSpPr>
        <p:spPr>
          <a:xfrm flipH="1">
            <a:off x="125558" y="1298105"/>
            <a:ext cx="623511" cy="362018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7" idx="4"/>
            <a:endCxn id="20" idx="0"/>
          </p:cNvCxnSpPr>
          <p:nvPr/>
        </p:nvCxnSpPr>
        <p:spPr>
          <a:xfrm>
            <a:off x="437313" y="1660123"/>
            <a:ext cx="536954" cy="2735799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06082" y="1683812"/>
            <a:ext cx="2452820" cy="73866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메인 </a:t>
            </a:r>
            <a:r>
              <a:rPr lang="ko-KR" altLang="en-US" sz="14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메뉴바</a:t>
            </a:r>
            <a:endParaRPr lang="en-US" altLang="ko-KR" sz="14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</a:endParaRPr>
          </a:p>
          <a:p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각 메</a:t>
            </a:r>
            <a:r>
              <a:rPr lang="ko-KR" altLang="en-US" sz="14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뉴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클릭 시 해당 페이지로 이동한다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236" y="4395922"/>
            <a:ext cx="1860062" cy="73866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메인로고</a:t>
            </a:r>
            <a:endParaRPr lang="en-US" altLang="ko-KR" sz="14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</a:endParaRPr>
          </a:p>
          <a:p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로고 클릭 시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메인 페이지로 이동한다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1983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ko-KR" altLang="en-US" dirty="0" err="1" smtClean="0"/>
              <a:t>메인페이지</a:t>
            </a:r>
            <a:r>
              <a:rPr lang="en-US" altLang="ko-KR" dirty="0" smtClean="0"/>
              <a:t>(2)</a:t>
            </a:r>
            <a:endParaRPr lang="ko-KR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166" y="1572406"/>
            <a:ext cx="6247612" cy="4252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3306" y="1858158"/>
            <a:ext cx="4637151" cy="1857387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665918" y="4001298"/>
            <a:ext cx="1285884" cy="285752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3"/>
          </p:cNvCxnSpPr>
          <p:nvPr/>
        </p:nvCxnSpPr>
        <p:spPr>
          <a:xfrm flipV="1">
            <a:off x="1951802" y="3644108"/>
            <a:ext cx="642942" cy="500066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mousecursor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5984" y="4072736"/>
            <a:ext cx="682331" cy="695125"/>
          </a:xfrm>
          <a:prstGeom prst="rect">
            <a:avLst/>
          </a:prstGeom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51934" y="4572802"/>
            <a:ext cx="4143404" cy="2125548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23966" y="1429530"/>
            <a:ext cx="4478534" cy="2143140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  <a:effectLst/>
        </p:spPr>
      </p:pic>
      <p:cxnSp>
        <p:nvCxnSpPr>
          <p:cNvPr id="17" name="직선 화살표 연결선 16"/>
          <p:cNvCxnSpPr>
            <a:stCxn id="8195" idx="3"/>
            <a:endCxn id="8197" idx="1"/>
          </p:cNvCxnSpPr>
          <p:nvPr/>
        </p:nvCxnSpPr>
        <p:spPr>
          <a:xfrm flipV="1">
            <a:off x="7160457" y="2501100"/>
            <a:ext cx="363509" cy="285752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380166" y="3644108"/>
            <a:ext cx="2000264" cy="207170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/>
          <p:cNvCxnSpPr>
            <a:stCxn id="26" idx="3"/>
            <a:endCxn id="8196" idx="1"/>
          </p:cNvCxnSpPr>
          <p:nvPr/>
        </p:nvCxnSpPr>
        <p:spPr>
          <a:xfrm>
            <a:off x="2380430" y="4679959"/>
            <a:ext cx="571504" cy="955617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523966" y="3644108"/>
            <a:ext cx="4500594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제목을 클릭하면 해당 글의 상세보기로 넘어가서 자세히 확인 할  수 있다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38214" y="4572802"/>
            <a:ext cx="2500330" cy="1077218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6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공지사항의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최신글을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JSTL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문과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EL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태그를 이용하여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main page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에서 확인 할 수 있음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925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하단메뉴 설명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5918" y="2215348"/>
            <a:ext cx="10515600" cy="40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65918" y="5287182"/>
            <a:ext cx="2811439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하단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메뉴바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</a:endParaRPr>
          </a:p>
          <a:p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각 메뉴 클릭 시 해당 페이지로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이동한다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23504" y="6144438"/>
            <a:ext cx="2811439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회사소개 간략하게 표시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8" name="직선 화살표 연결선 7"/>
          <p:cNvCxnSpPr>
            <a:stCxn id="6" idx="3"/>
          </p:cNvCxnSpPr>
          <p:nvPr/>
        </p:nvCxnSpPr>
        <p:spPr>
          <a:xfrm>
            <a:off x="3477357" y="5702681"/>
            <a:ext cx="1117651" cy="13129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666446" y="5858686"/>
            <a:ext cx="3214710" cy="158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 flipH="1">
            <a:off x="2237554" y="4429926"/>
            <a:ext cx="808794" cy="80879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 flipH="1">
            <a:off x="5809454" y="4501364"/>
            <a:ext cx="808794" cy="80879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 flipH="1">
            <a:off x="9524230" y="4501364"/>
            <a:ext cx="808794" cy="80879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6" idx="1"/>
          </p:cNvCxnSpPr>
          <p:nvPr/>
        </p:nvCxnSpPr>
        <p:spPr>
          <a:xfrm rot="5400000" flipH="1" flipV="1">
            <a:off x="3130729" y="1941085"/>
            <a:ext cx="2404461" cy="2810113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7" idx="0"/>
          </p:cNvCxnSpPr>
          <p:nvPr/>
        </p:nvCxnSpPr>
        <p:spPr>
          <a:xfrm rot="16200000" flipV="1">
            <a:off x="5011522" y="3299034"/>
            <a:ext cx="2357454" cy="47205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8" idx="7"/>
          </p:cNvCxnSpPr>
          <p:nvPr/>
        </p:nvCxnSpPr>
        <p:spPr>
          <a:xfrm rot="16200000" flipV="1">
            <a:off x="7059620" y="2036753"/>
            <a:ext cx="2475899" cy="2690213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80760" y="1572406"/>
            <a:ext cx="2811439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각 버튼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클릭 시 해당 페이지로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이동한다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24032" y="1215216"/>
            <a:ext cx="3479212" cy="3214710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  <a:effectLst/>
        </p:spPr>
      </p:pic>
      <p:cxnSp>
        <p:nvCxnSpPr>
          <p:cNvPr id="32" name="직선 화살표 연결선 31"/>
          <p:cNvCxnSpPr>
            <a:stCxn id="28" idx="3"/>
          </p:cNvCxnSpPr>
          <p:nvPr/>
        </p:nvCxnSpPr>
        <p:spPr>
          <a:xfrm flipV="1">
            <a:off x="7692199" y="1858158"/>
            <a:ext cx="331833" cy="6636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769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회사 소개</a:t>
            </a:r>
            <a:endParaRPr lang="ko-KR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728" y="1500968"/>
            <a:ext cx="9430570" cy="173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직선 화살표 연결선 5"/>
          <p:cNvCxnSpPr>
            <a:stCxn id="7" idx="2"/>
          </p:cNvCxnSpPr>
          <p:nvPr/>
        </p:nvCxnSpPr>
        <p:spPr>
          <a:xfrm>
            <a:off x="1760464" y="1691051"/>
            <a:ext cx="691404" cy="524297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 flipH="1">
            <a:off x="951670" y="1286654"/>
            <a:ext cx="808794" cy="80879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51868" y="2072472"/>
            <a:ext cx="2010575" cy="1857388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  <a:effectLst/>
        </p:spPr>
      </p:pic>
      <p:sp>
        <p:nvSpPr>
          <p:cNvPr id="18" name="직사각형 17"/>
          <p:cNvSpPr/>
          <p:nvPr/>
        </p:nvSpPr>
        <p:spPr>
          <a:xfrm>
            <a:off x="2737620" y="2786852"/>
            <a:ext cx="571504" cy="2143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737620" y="3072604"/>
            <a:ext cx="571504" cy="2143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737620" y="3572670"/>
            <a:ext cx="571504" cy="2143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18" idx="3"/>
            <a:endCxn id="23" idx="1"/>
          </p:cNvCxnSpPr>
          <p:nvPr/>
        </p:nvCxnSpPr>
        <p:spPr>
          <a:xfrm flipV="1">
            <a:off x="3309124" y="2315361"/>
            <a:ext cx="1357322" cy="578648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 descr="introcompan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66446" y="1000902"/>
            <a:ext cx="3143272" cy="2628918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94876" y="3786984"/>
            <a:ext cx="2571768" cy="2887476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</p:spPr>
      </p:pic>
      <p:cxnSp>
        <p:nvCxnSpPr>
          <p:cNvPr id="35" name="직선 화살표 연결선 34"/>
          <p:cNvCxnSpPr>
            <a:stCxn id="19" idx="2"/>
            <a:endCxn id="9219" idx="0"/>
          </p:cNvCxnSpPr>
          <p:nvPr/>
        </p:nvCxnSpPr>
        <p:spPr>
          <a:xfrm rot="16200000" flipH="1">
            <a:off x="3702033" y="2608257"/>
            <a:ext cx="500066" cy="1857388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20" idx="1"/>
            <a:endCxn id="9220" idx="0"/>
          </p:cNvCxnSpPr>
          <p:nvPr/>
        </p:nvCxnSpPr>
        <p:spPr>
          <a:xfrm rot="10800000" flipV="1">
            <a:off x="1833474" y="3679826"/>
            <a:ext cx="904146" cy="535785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0166" y="4215612"/>
            <a:ext cx="2906615" cy="2507354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</p:spPr>
      </p:pic>
      <p:sp>
        <p:nvSpPr>
          <p:cNvPr id="59" name="TextBox 58"/>
          <p:cNvSpPr txBox="1"/>
          <p:nvPr/>
        </p:nvSpPr>
        <p:spPr>
          <a:xfrm>
            <a:off x="665918" y="2286786"/>
            <a:ext cx="1643074" cy="1077218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드롭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>
                    <a:alpha val="90000"/>
                  </a:schemeClr>
                </a:solidFill>
              </a:rPr>
              <a:t> 다운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4"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소개 </a:t>
            </a:r>
            <a:r>
              <a:rPr lang="ko-KR" altLang="en-US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메뉴 클릭 시 해당 페이지로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이동한다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81090" y="1215216"/>
            <a:ext cx="4218491" cy="1299370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095470" y="2929728"/>
            <a:ext cx="3720652" cy="3437867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  <a:effectLst/>
        </p:spPr>
      </p:pic>
      <p:cxnSp>
        <p:nvCxnSpPr>
          <p:cNvPr id="42" name="꺾인 연결선 41"/>
          <p:cNvCxnSpPr>
            <a:stCxn id="9221" idx="2"/>
            <a:endCxn id="3074" idx="0"/>
          </p:cNvCxnSpPr>
          <p:nvPr/>
        </p:nvCxnSpPr>
        <p:spPr>
          <a:xfrm rot="16200000" flipH="1">
            <a:off x="9515495" y="2489427"/>
            <a:ext cx="415142" cy="46546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023768" y="2929728"/>
            <a:ext cx="1928826" cy="1569660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컨트롤러와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어노테이션을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이용하여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클라이언트의 요청을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매핑하여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해당하는 주소로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리턴하는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메소드를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실행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60223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3" descr="waytocome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414" y="1572406"/>
            <a:ext cx="6666711" cy="435771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회사소개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오시는 길 </a:t>
            </a:r>
            <a:endParaRPr lang="ko-KR" altLang="en-US" dirty="0"/>
          </a:p>
        </p:txBody>
      </p:sp>
      <p:pic>
        <p:nvPicPr>
          <p:cNvPr id="6" name="그림 5" descr="daumap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396" y="1286654"/>
            <a:ext cx="5286412" cy="4572032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  <p:sp>
        <p:nvSpPr>
          <p:cNvPr id="7" name="타원 6"/>
          <p:cNvSpPr/>
          <p:nvPr/>
        </p:nvSpPr>
        <p:spPr>
          <a:xfrm>
            <a:off x="1737488" y="1858158"/>
            <a:ext cx="3240000" cy="324000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6"/>
            <a:endCxn id="6" idx="1"/>
          </p:cNvCxnSpPr>
          <p:nvPr/>
        </p:nvCxnSpPr>
        <p:spPr>
          <a:xfrm>
            <a:off x="4977488" y="3478158"/>
            <a:ext cx="1474908" cy="94512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/>
          <p:cNvSpPr/>
          <p:nvPr/>
        </p:nvSpPr>
        <p:spPr>
          <a:xfrm flipH="1">
            <a:off x="0" y="4429926"/>
            <a:ext cx="808794" cy="80879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roadseek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04" y="5572934"/>
            <a:ext cx="5690904" cy="964893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  <p:cxnSp>
        <p:nvCxnSpPr>
          <p:cNvPr id="16" name="직선 화살표 연결선 15"/>
          <p:cNvCxnSpPr>
            <a:stCxn id="12" idx="3"/>
          </p:cNvCxnSpPr>
          <p:nvPr/>
        </p:nvCxnSpPr>
        <p:spPr>
          <a:xfrm rot="16200000" flipH="1">
            <a:off x="808994" y="5001629"/>
            <a:ext cx="452659" cy="689949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66116" y="1286655"/>
            <a:ext cx="3942280" cy="830997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다음지도 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api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이용하여 지도 구현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자신이 보여주고자 하는 위치의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X,Y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좌표를 구해 넣는다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327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5984" y="1500968"/>
            <a:ext cx="9430570" cy="1732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갤러리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37818" y="1286654"/>
            <a:ext cx="5501744" cy="1559722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  <a:effectLst/>
        </p:spPr>
      </p:pic>
      <p:sp>
        <p:nvSpPr>
          <p:cNvPr id="8" name="타원 7"/>
          <p:cNvSpPr/>
          <p:nvPr/>
        </p:nvSpPr>
        <p:spPr>
          <a:xfrm flipH="1">
            <a:off x="3023372" y="1286654"/>
            <a:ext cx="808794" cy="80879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8" idx="2"/>
            <a:endCxn id="5" idx="1"/>
          </p:cNvCxnSpPr>
          <p:nvPr/>
        </p:nvCxnSpPr>
        <p:spPr>
          <a:xfrm>
            <a:off x="3832166" y="1691051"/>
            <a:ext cx="405652" cy="375464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5" idx="2"/>
            <a:endCxn id="2050" idx="0"/>
          </p:cNvCxnSpPr>
          <p:nvPr/>
        </p:nvCxnSpPr>
        <p:spPr>
          <a:xfrm rot="16200000" flipH="1">
            <a:off x="7803121" y="2031944"/>
            <a:ext cx="654856" cy="2283719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5" idx="2"/>
            <a:endCxn id="26" idx="0"/>
          </p:cNvCxnSpPr>
          <p:nvPr/>
        </p:nvCxnSpPr>
        <p:spPr>
          <a:xfrm rot="5400000">
            <a:off x="5357264" y="1941244"/>
            <a:ext cx="726294" cy="2536558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2237554" y="3572670"/>
            <a:ext cx="4429156" cy="3033776"/>
            <a:chOff x="2237554" y="3572670"/>
            <a:chExt cx="4429156" cy="3033776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37554" y="3572670"/>
              <a:ext cx="4429156" cy="3033776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31" name="직사각형 30"/>
            <p:cNvSpPr/>
            <p:nvPr/>
          </p:nvSpPr>
          <p:spPr>
            <a:xfrm>
              <a:off x="2880496" y="4644240"/>
              <a:ext cx="285752" cy="28575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023108" y="2143910"/>
            <a:ext cx="2928958" cy="1323439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헤더의 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4"/>
                </a:solidFill>
              </a:rPr>
              <a:t>sessionScope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이용하여 접속한 사용자가 강사라면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편집 가능한 강사용 갤러리로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,</a:t>
            </a: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강사가 아니라면 사용자용 갤러리로 이동하게 함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7095338" y="3501232"/>
            <a:ext cx="4354142" cy="3162226"/>
            <a:chOff x="7095338" y="3501232"/>
            <a:chExt cx="4354142" cy="3162226"/>
          </a:xfrm>
        </p:grpSpPr>
        <p:grpSp>
          <p:nvGrpSpPr>
            <p:cNvPr id="37" name="그룹 36"/>
            <p:cNvGrpSpPr/>
            <p:nvPr/>
          </p:nvGrpSpPr>
          <p:grpSpPr>
            <a:xfrm>
              <a:off x="7095338" y="3501232"/>
              <a:ext cx="4354142" cy="3162226"/>
              <a:chOff x="7095338" y="3501232"/>
              <a:chExt cx="4354142" cy="3162226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7095338" y="3501232"/>
                <a:ext cx="4354142" cy="3162226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  <a:miter lim="800000"/>
                <a:headEnd/>
                <a:tailEnd/>
              </a:ln>
              <a:effectLst/>
            </p:spPr>
          </p:pic>
          <p:sp>
            <p:nvSpPr>
              <p:cNvPr id="25" name="직사각형 24"/>
              <p:cNvSpPr/>
              <p:nvPr/>
            </p:nvSpPr>
            <p:spPr>
              <a:xfrm>
                <a:off x="7452528" y="4572802"/>
                <a:ext cx="500066" cy="21431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9" name="직사각형 38"/>
            <p:cNvSpPr/>
            <p:nvPr/>
          </p:nvSpPr>
          <p:spPr>
            <a:xfrm>
              <a:off x="11167304" y="3644108"/>
              <a:ext cx="214314" cy="21431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5952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728" y="1572406"/>
            <a:ext cx="6257747" cy="4286280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  <a:effectLst/>
        </p:spPr>
      </p:pic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갤러리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66710" y="1286654"/>
            <a:ext cx="2500330" cy="1323439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자체적인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VO, DAO, Service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갖지 않고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Controller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만으로 강사들이 올린 갤러리 리스트를 불러옴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09586" y="2715414"/>
            <a:ext cx="5072097" cy="2264750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52330" y="5215744"/>
            <a:ext cx="6072230" cy="1150815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</p:spPr>
      </p:pic>
      <p:sp>
        <p:nvSpPr>
          <p:cNvPr id="26" name="직사각형 25"/>
          <p:cNvSpPr/>
          <p:nvPr/>
        </p:nvSpPr>
        <p:spPr>
          <a:xfrm>
            <a:off x="665918" y="2072472"/>
            <a:ext cx="1571636" cy="135732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023108" y="5787248"/>
            <a:ext cx="4714908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6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div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JSTL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의 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forEach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문을 사용해서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List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가져오고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bootstrap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의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class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로 간격을 조절하여 정렬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cxnSp>
        <p:nvCxnSpPr>
          <p:cNvPr id="27" name="직선 화살표 연결선 26"/>
          <p:cNvCxnSpPr>
            <a:stCxn id="26" idx="3"/>
            <a:endCxn id="1030" idx="1"/>
          </p:cNvCxnSpPr>
          <p:nvPr/>
        </p:nvCxnSpPr>
        <p:spPr>
          <a:xfrm>
            <a:off x="2237554" y="2751133"/>
            <a:ext cx="3714776" cy="3040019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1995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728" y="1572406"/>
            <a:ext cx="6257747" cy="4286280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  <a:effectLst/>
        </p:spPr>
      </p:pic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갤러리</a:t>
            </a:r>
            <a:r>
              <a:rPr lang="en-US" altLang="ko-KR" dirty="0" smtClean="0"/>
              <a:t>(3) - </a:t>
            </a:r>
            <a:r>
              <a:rPr lang="ko-KR" altLang="en-US" dirty="0" smtClean="0"/>
              <a:t>상세보기</a:t>
            </a:r>
            <a:endParaRPr lang="ko-KR" altLang="en-US" dirty="0"/>
          </a:p>
        </p:txBody>
      </p:sp>
      <p:cxnSp>
        <p:nvCxnSpPr>
          <p:cNvPr id="9" name="직선 화살표 연결선 8"/>
          <p:cNvCxnSpPr>
            <a:stCxn id="10" idx="2"/>
            <a:endCxn id="15" idx="1"/>
          </p:cNvCxnSpPr>
          <p:nvPr/>
        </p:nvCxnSpPr>
        <p:spPr>
          <a:xfrm>
            <a:off x="1831902" y="3262687"/>
            <a:ext cx="619966" cy="199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 flipH="1">
            <a:off x="1023108" y="2858290"/>
            <a:ext cx="808794" cy="80879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내용 개체 틀 4" descr="clientgallerydetai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868" y="1358092"/>
            <a:ext cx="6773554" cy="3813170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95272" y="3786984"/>
            <a:ext cx="5311577" cy="2786082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66776" y="1572406"/>
            <a:ext cx="4143404" cy="1744591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</p:spPr>
      </p:pic>
      <p:cxnSp>
        <p:nvCxnSpPr>
          <p:cNvPr id="19" name="직선 화살표 연결선 18"/>
          <p:cNvCxnSpPr>
            <a:stCxn id="4099" idx="2"/>
            <a:endCxn id="4098" idx="0"/>
          </p:cNvCxnSpPr>
          <p:nvPr/>
        </p:nvCxnSpPr>
        <p:spPr>
          <a:xfrm rot="16200000" flipH="1">
            <a:off x="9009776" y="3545698"/>
            <a:ext cx="469987" cy="12583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737488" y="5572934"/>
            <a:ext cx="4714908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6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div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JSTL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의 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forEach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문을 사용해서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List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가져오고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bootstrap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의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class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로 간격을 조절하여 정렬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489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개발목적 및 요구사항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1209368" y="725512"/>
            <a:ext cx="3013630" cy="256010"/>
          </a:xfrm>
        </p:spPr>
        <p:txBody>
          <a:bodyPr/>
          <a:lstStyle/>
          <a:p>
            <a:r>
              <a:rPr lang="ko-KR" altLang="en-US" dirty="0"/>
              <a:t>사용자</a:t>
            </a:r>
            <a:r>
              <a:rPr lang="en-US" altLang="ko-KR" dirty="0"/>
              <a:t>(</a:t>
            </a:r>
            <a:r>
              <a:rPr lang="ko-KR" altLang="en-US" dirty="0"/>
              <a:t>학부모</a:t>
            </a:r>
            <a:r>
              <a:rPr lang="en-US" altLang="ko-KR" dirty="0"/>
              <a:t>, </a:t>
            </a:r>
            <a:r>
              <a:rPr lang="ko-KR" altLang="en-US" dirty="0"/>
              <a:t>학생</a:t>
            </a:r>
            <a:r>
              <a:rPr lang="en-US" altLang="ko-KR" dirty="0"/>
              <a:t>)</a:t>
            </a:r>
            <a:r>
              <a:rPr lang="ko-KR" altLang="en-US" dirty="0"/>
              <a:t>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8642" y="2421682"/>
            <a:ext cx="1022513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강의 수강신청은 학부모 회원만 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수강신청 시 자녀가 없으면 수강신청을 할 수 없다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수강신청 성공 시 결제대기상태가 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강의 신청인원이 증가한다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이미 신청한 강의는 중복 신청 할 수 없다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결제된 강의는 수강포기를 통해서 환불페이지로 이동하여 환불 신청을 할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결제가 아직 안된 강의는 수강 취소를 통해 강의수강을 취소 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환불 신청내역 또는 완료 내역은 환불리스트를 통해 볼 수 있다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학생회원과 학부모회원은 아직 시작 되지 않은 수강대기중인 강의의 강의계획서를 다운 받을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78882" y="1396866"/>
            <a:ext cx="5904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사용자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학부모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학생</a:t>
            </a:r>
            <a:r>
              <a:rPr lang="en-US" altLang="ko-KR" sz="3200" dirty="0" smtClean="0"/>
              <a:t>)</a:t>
            </a:r>
            <a:r>
              <a:rPr lang="ko-KR" altLang="en-US" sz="3200" dirty="0" smtClean="0"/>
              <a:t> 요구사항</a:t>
            </a:r>
            <a:endParaRPr lang="ko-KR" alt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81711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8794" y="1572406"/>
            <a:ext cx="10001320" cy="440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공지사항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666314" y="1715282"/>
            <a:ext cx="4786346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관리자가 등록한 공지사항을 열람 할 수 있는 페이지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80364" y="3429794"/>
            <a:ext cx="2143140" cy="21431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>
            <a:stCxn id="17" idx="2"/>
            <a:endCxn id="8195" idx="0"/>
          </p:cNvCxnSpPr>
          <p:nvPr/>
        </p:nvCxnSpPr>
        <p:spPr>
          <a:xfrm rot="16200000" flipH="1">
            <a:off x="2880496" y="3715546"/>
            <a:ext cx="500066" cy="35719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042" y="4144174"/>
            <a:ext cx="5572164" cy="2479289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</p:spPr>
      </p:pic>
      <p:sp>
        <p:nvSpPr>
          <p:cNvPr id="32" name="TextBox 31"/>
          <p:cNvSpPr txBox="1"/>
          <p:nvPr/>
        </p:nvSpPr>
        <p:spPr>
          <a:xfrm>
            <a:off x="6309520" y="5787248"/>
            <a:ext cx="4214842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6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제목을 클릭 시 상세보기로 이동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4766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FAQ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1737488" y="1858158"/>
            <a:ext cx="3240000" cy="324000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6"/>
          </p:cNvCxnSpPr>
          <p:nvPr/>
        </p:nvCxnSpPr>
        <p:spPr>
          <a:xfrm>
            <a:off x="4977488" y="3478158"/>
            <a:ext cx="1474908" cy="94512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7356" y="1358092"/>
            <a:ext cx="107442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3666314" y="1715282"/>
            <a:ext cx="5857916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관리자가 등록한 자주 묻는 질문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(FAQ)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을 열람 할 수 있는 페이지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95338" y="5858686"/>
            <a:ext cx="4214842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6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제목을 클릭 시 상세보기로 이동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80364" y="3001166"/>
            <a:ext cx="2643206" cy="2857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18" idx="2"/>
            <a:endCxn id="9219" idx="0"/>
          </p:cNvCxnSpPr>
          <p:nvPr/>
        </p:nvCxnSpPr>
        <p:spPr>
          <a:xfrm rot="16200000" flipH="1">
            <a:off x="3074758" y="3414126"/>
            <a:ext cx="571504" cy="317087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852" y="3858422"/>
            <a:ext cx="6706403" cy="2215561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71977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291" y="1429530"/>
            <a:ext cx="4929221" cy="1116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직사각형 13"/>
          <p:cNvSpPr/>
          <p:nvPr/>
        </p:nvSpPr>
        <p:spPr>
          <a:xfrm>
            <a:off x="3452000" y="2143910"/>
            <a:ext cx="500066" cy="214314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4" idx="2"/>
          </p:cNvCxnSpPr>
          <p:nvPr/>
        </p:nvCxnSpPr>
        <p:spPr>
          <a:xfrm rot="16200000" flipH="1">
            <a:off x="3577015" y="2483241"/>
            <a:ext cx="285754" cy="35719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38016" y="1358092"/>
            <a:ext cx="5500726" cy="1185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직사각형 29"/>
          <p:cNvSpPr/>
          <p:nvPr/>
        </p:nvSpPr>
        <p:spPr>
          <a:xfrm>
            <a:off x="9381354" y="2143910"/>
            <a:ext cx="500066" cy="21431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0" idx="2"/>
          </p:cNvCxnSpPr>
          <p:nvPr/>
        </p:nvCxnSpPr>
        <p:spPr>
          <a:xfrm rot="5400000">
            <a:off x="9327775" y="2626118"/>
            <a:ext cx="571506" cy="35719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308728" y="2643976"/>
            <a:ext cx="6429419" cy="1568422"/>
            <a:chOff x="451604" y="2786852"/>
            <a:chExt cx="6429419" cy="1568422"/>
          </a:xfrm>
        </p:grpSpPr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1604" y="2786852"/>
              <a:ext cx="6429419" cy="1568422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  <a:miter lim="800000"/>
              <a:headEnd/>
              <a:tailEnd/>
            </a:ln>
            <a:effectLst/>
          </p:spPr>
        </p:pic>
        <p:sp>
          <p:nvSpPr>
            <p:cNvPr id="40" name="직사각형 39"/>
            <p:cNvSpPr/>
            <p:nvPr/>
          </p:nvSpPr>
          <p:spPr>
            <a:xfrm>
              <a:off x="1451736" y="3786984"/>
              <a:ext cx="1357322" cy="142876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095338" y="2858290"/>
            <a:ext cx="6915119" cy="2479224"/>
            <a:chOff x="5023636" y="2929728"/>
            <a:chExt cx="6915119" cy="2479224"/>
          </a:xfrm>
        </p:grpSpPr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023636" y="2929728"/>
              <a:ext cx="6915119" cy="2479224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</p:spPr>
        </p:pic>
        <p:sp>
          <p:nvSpPr>
            <p:cNvPr id="42" name="직사각형 41"/>
            <p:cNvSpPr/>
            <p:nvPr/>
          </p:nvSpPr>
          <p:spPr>
            <a:xfrm>
              <a:off x="5095074" y="4715678"/>
              <a:ext cx="3071834" cy="142876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5918" y="5144306"/>
            <a:ext cx="4498188" cy="914540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52264" y="5072868"/>
            <a:ext cx="4609311" cy="1587481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</p:spPr>
      </p:pic>
      <p:sp>
        <p:nvSpPr>
          <p:cNvPr id="50" name="TextBox 49"/>
          <p:cNvSpPr txBox="1"/>
          <p:nvPr/>
        </p:nvSpPr>
        <p:spPr>
          <a:xfrm>
            <a:off x="4595008" y="3286918"/>
            <a:ext cx="5572164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6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session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에서 로그인한 사용자의 회원정보를 가져와서 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mapper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에서 비교하여 로그인한 회원이 작성한 글만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view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에 보이게함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65918" y="4001298"/>
            <a:ext cx="3680623" cy="756616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</p:spPr>
      </p:pic>
      <p:cxnSp>
        <p:nvCxnSpPr>
          <p:cNvPr id="53" name="직선 화살표 연결선 52"/>
          <p:cNvCxnSpPr>
            <a:stCxn id="10248" idx="2"/>
            <a:endCxn id="10246" idx="0"/>
          </p:cNvCxnSpPr>
          <p:nvPr/>
        </p:nvCxnSpPr>
        <p:spPr>
          <a:xfrm rot="16200000" flipH="1">
            <a:off x="2517425" y="4746719"/>
            <a:ext cx="386392" cy="408782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0246" idx="3"/>
            <a:endCxn id="10247" idx="1"/>
          </p:cNvCxnSpPr>
          <p:nvPr/>
        </p:nvCxnSpPr>
        <p:spPr>
          <a:xfrm>
            <a:off x="5164106" y="5601576"/>
            <a:ext cx="288158" cy="265033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3839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en-US" altLang="ko-KR" dirty="0" smtClean="0"/>
              <a:t>1:1</a:t>
            </a:r>
            <a:r>
              <a:rPr lang="ko-KR" altLang="en-US" dirty="0" smtClean="0"/>
              <a:t>문의</a:t>
            </a:r>
            <a:r>
              <a:rPr lang="en-US" altLang="ko-KR" smtClean="0"/>
              <a:t>(2)</a:t>
            </a:r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4977488" y="3478158"/>
            <a:ext cx="1474908" cy="94512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737356" y="1429530"/>
            <a:ext cx="7643866" cy="3000396"/>
            <a:chOff x="5023636" y="2929728"/>
            <a:chExt cx="6915119" cy="2479224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023636" y="2929728"/>
              <a:ext cx="6915119" cy="2479224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  <a:miter lim="800000"/>
              <a:headEnd/>
              <a:tailEnd/>
            </a:ln>
            <a:effectLst/>
          </p:spPr>
        </p:pic>
        <p:sp>
          <p:nvSpPr>
            <p:cNvPr id="17" name="직사각형 16"/>
            <p:cNvSpPr/>
            <p:nvPr/>
          </p:nvSpPr>
          <p:spPr>
            <a:xfrm>
              <a:off x="6122300" y="4715678"/>
              <a:ext cx="401534" cy="162012"/>
            </a:xfrm>
            <a:prstGeom prst="rect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6776" y="1215216"/>
            <a:ext cx="4276996" cy="4967782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</p:spPr>
      </p:pic>
      <p:cxnSp>
        <p:nvCxnSpPr>
          <p:cNvPr id="18" name="직선 화살표 연결선 17"/>
          <p:cNvCxnSpPr>
            <a:stCxn id="17" idx="3"/>
            <a:endCxn id="11267" idx="1"/>
          </p:cNvCxnSpPr>
          <p:nvPr/>
        </p:nvCxnSpPr>
        <p:spPr>
          <a:xfrm>
            <a:off x="2395651" y="3688950"/>
            <a:ext cx="4771125" cy="10157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7381090" y="4858554"/>
            <a:ext cx="3000396" cy="128588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94546" y="4787116"/>
            <a:ext cx="4500594" cy="428628"/>
          </a:xfrm>
          <a:prstGeom prst="rect">
            <a:avLst/>
          </a:prstGeom>
          <a:noFill/>
          <a:ln w="38100">
            <a:solidFill>
              <a:schemeClr val="accent6"/>
            </a:solidFill>
            <a:miter lim="800000"/>
            <a:headEnd/>
            <a:tailEnd/>
          </a:ln>
          <a:effectLst/>
        </p:spPr>
      </p:pic>
      <p:cxnSp>
        <p:nvCxnSpPr>
          <p:cNvPr id="25" name="직선 화살표 연결선 24"/>
          <p:cNvCxnSpPr>
            <a:stCxn id="29" idx="1"/>
            <a:endCxn id="11268" idx="3"/>
          </p:cNvCxnSpPr>
          <p:nvPr/>
        </p:nvCxnSpPr>
        <p:spPr>
          <a:xfrm rot="10800000">
            <a:off x="5595140" y="5001430"/>
            <a:ext cx="1785950" cy="500066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80232" y="5501496"/>
            <a:ext cx="5572164" cy="584775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6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하단부에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include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이용하여 관리자가 작성한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댓글페이지를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연결시킨다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44705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회원가입</a:t>
            </a:r>
            <a:endParaRPr lang="ko-KR" altLang="en-US" dirty="0"/>
          </a:p>
        </p:txBody>
      </p:sp>
      <p:pic>
        <p:nvPicPr>
          <p:cNvPr id="1026" name="Picture 2" descr="C:\Users\alfo8-10\Desktop\사용자 학부모 회원가입 페이지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55" y="1143778"/>
            <a:ext cx="5633723" cy="5715810"/>
          </a:xfrm>
          <a:prstGeom prst="rect">
            <a:avLst/>
          </a:prstGeom>
          <a:noFill/>
        </p:spPr>
      </p:pic>
      <p:pic>
        <p:nvPicPr>
          <p:cNvPr id="1027" name="Picture 3" descr="C:\Users\alfo8-10\Desktop\이메일 발송 코드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52132" y="2358223"/>
            <a:ext cx="3500462" cy="3893663"/>
          </a:xfrm>
          <a:prstGeom prst="rect">
            <a:avLst/>
          </a:prstGeom>
          <a:noFill/>
        </p:spPr>
      </p:pic>
      <p:pic>
        <p:nvPicPr>
          <p:cNvPr id="1029" name="Picture 5" descr="C:\Users\alfo8-10\Desktop\회원가입처리 암호화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70609" y="2349674"/>
            <a:ext cx="4019804" cy="385765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737884" y="1630573"/>
            <a:ext cx="3000396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JavaMailSender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로 인증번호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이메일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전송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91036" y="1629594"/>
            <a:ext cx="3904962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‘-’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제외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32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자리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난수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발생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salt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에 저장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salt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+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입력한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pw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를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SHA256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으로 해시화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33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 descr="C:\Users\alfo8-10\Desktop\K-0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778"/>
            <a:ext cx="6296026" cy="4752975"/>
          </a:xfrm>
          <a:prstGeom prst="rect">
            <a:avLst/>
          </a:prstGeom>
          <a:noFill/>
        </p:spPr>
      </p:pic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로그인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학부모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pic>
        <p:nvPicPr>
          <p:cNvPr id="2052" name="Picture 4" descr="C:\Users\alfo8-10\Desktop\로그인처리 코드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1780" y="2215348"/>
            <a:ext cx="5428633" cy="422830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979012" y="1620690"/>
            <a:ext cx="6188424" cy="52322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입력된 아이디와 비밀번호를 가져온 후 비밀번호 암호화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DB</a:t>
            </a:r>
            <a:r>
              <a:rPr lang="ko-KR" altLang="en-US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에서 입력한 아이디와 암호화된 비밀번호가 일치하는 항목을 가져옴</a:t>
            </a:r>
            <a:r>
              <a:rPr lang="en-US" altLang="ko-KR" sz="14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2053" name="Picture 5" descr="C:\Users\alfo8-10\Desktop\사용자 로그인 페이지 미입력시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48462" y="5401900"/>
            <a:ext cx="3214710" cy="242472"/>
          </a:xfrm>
          <a:prstGeom prst="rect">
            <a:avLst/>
          </a:prstGeom>
          <a:noFill/>
        </p:spPr>
      </p:pic>
      <p:pic>
        <p:nvPicPr>
          <p:cNvPr id="2056" name="Picture 8" descr="C:\Users\alfo8-10\Desktop\사용자 로그인 페이지 오휴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4715677"/>
            <a:ext cx="3737752" cy="151437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71438" y="4072736"/>
            <a:ext cx="3594876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아이디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비밀번호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잘못입력시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 </a:t>
            </a: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탈퇴된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계정일시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발생하는 오류문구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80628" y="4072737"/>
            <a:ext cx="2214578" cy="24622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오류문구 위치</a:t>
            </a:r>
            <a:endParaRPr lang="en-US" altLang="ko-KR" sz="10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414" y="5020066"/>
            <a:ext cx="3571900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아이디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또는 비밀번호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미입력시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2058" name="Picture 10" descr="C:\Users\alfo8-10\Desktop\로그인시 화면전환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8700" y="1572406"/>
            <a:ext cx="5750754" cy="428628"/>
          </a:xfrm>
          <a:prstGeom prst="rect">
            <a:avLst/>
          </a:prstGeom>
          <a:noFill/>
        </p:spPr>
      </p:pic>
      <p:cxnSp>
        <p:nvCxnSpPr>
          <p:cNvPr id="22" name="직선 화살표 연결선 21"/>
          <p:cNvCxnSpPr/>
          <p:nvPr/>
        </p:nvCxnSpPr>
        <p:spPr>
          <a:xfrm rot="5400000">
            <a:off x="4274331" y="1536687"/>
            <a:ext cx="213520" cy="7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73955" y="5760541"/>
            <a:ext cx="2515238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강사 로그인 버튼 클릭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강사 로그인 페이지로 이동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7844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아이디 비밀번호 찾기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학부모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pic>
        <p:nvPicPr>
          <p:cNvPr id="3074" name="Picture 2" descr="C:\Users\alfo8-10\Desktop\학부모 아이디 찾기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143778"/>
            <a:ext cx="6351817" cy="571581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51670" y="1358092"/>
            <a:ext cx="5786478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입력한 이름과 연락처에 해당하는 아이디가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있을때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해당하는 계정이 모두 나온다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없을시에는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알림메세지가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나온다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3075" name="Picture 3" descr="C:\Users\alfo8-10\Desktop\일치하는 계정 없을시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852" y="4715678"/>
            <a:ext cx="3714776" cy="334807"/>
          </a:xfrm>
          <a:prstGeom prst="rect">
            <a:avLst/>
          </a:prstGeom>
          <a:noFill/>
        </p:spPr>
      </p:pic>
      <p:pic>
        <p:nvPicPr>
          <p:cNvPr id="3077" name="Picture 5" descr="C:\Users\alfo8-10\Desktop\임시비밀번호 난수코드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23901" y="2335696"/>
            <a:ext cx="4929222" cy="423737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809586" y="1215216"/>
            <a:ext cx="5309389" cy="107721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입력한 아이디와 이름이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일치할시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임시비밀번호 발급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일치하지 않는다면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경고창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발생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임시비밀번호는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8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자리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영소문자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숫자조합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난수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발생하여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이메일로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보낸다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559921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아이디 비밀번호 찾기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학생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pic>
        <p:nvPicPr>
          <p:cNvPr id="4098" name="Picture 2" descr="C:\Users\alfo8-10\Desktop\학생 비밀번호 재설정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1604" y="1929596"/>
            <a:ext cx="3643338" cy="2515369"/>
          </a:xfrm>
          <a:prstGeom prst="rect">
            <a:avLst/>
          </a:prstGeom>
          <a:noFill/>
        </p:spPr>
      </p:pic>
      <p:pic>
        <p:nvPicPr>
          <p:cNvPr id="4102" name="Picture 6" descr="C:\Users\alfo8-10\Desktop\학생 비밀번호 재설정 페이지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604" y="4368803"/>
            <a:ext cx="3672354" cy="2418577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65852" y="1286654"/>
            <a:ext cx="6289394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입력한 아이디와 이름이 일치하는 항목이 있으면 비밀번호 재설정 페이지로 이동한다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일치하는 항목이 없다면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오류메세지가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나온다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4103" name="Picture 7" descr="C:\Users\alfo8-10\Desktop\정규식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0694" y="3057606"/>
            <a:ext cx="7572428" cy="3372584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869870" y="4437906"/>
            <a:ext cx="2297344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Index 2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의 정규식 사용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3" name="직선 화살표 연결선 12"/>
          <p:cNvCxnSpPr>
            <a:endCxn id="12" idx="1"/>
          </p:cNvCxnSpPr>
          <p:nvPr/>
        </p:nvCxnSpPr>
        <p:spPr>
          <a:xfrm flipV="1">
            <a:off x="3070870" y="4607183"/>
            <a:ext cx="799000" cy="3347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92176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학부모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pic>
        <p:nvPicPr>
          <p:cNvPr id="5127" name="Picture 7" descr="C:\Users\alfo8-10\Desktop\학부모 마이페이지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5" y="1672610"/>
            <a:ext cx="4309257" cy="2077374"/>
          </a:xfrm>
          <a:prstGeom prst="rect">
            <a:avLst/>
          </a:prstGeom>
          <a:noFill/>
        </p:spPr>
      </p:pic>
      <p:pic>
        <p:nvPicPr>
          <p:cNvPr id="5128" name="Picture 8" descr="C:\Users\alfo8-10\Desktop\학부모 정보수정페이지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389" y="3678719"/>
            <a:ext cx="4322743" cy="3180100"/>
          </a:xfrm>
          <a:prstGeom prst="rect">
            <a:avLst/>
          </a:prstGeom>
          <a:noFill/>
        </p:spPr>
      </p:pic>
      <p:pic>
        <p:nvPicPr>
          <p:cNvPr id="5130" name="Picture 10" descr="C:\Users\alfo8-10\Desktop\탈퇴불가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2198" y="2381917"/>
            <a:ext cx="3000396" cy="1047877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22976" y="1286654"/>
            <a:ext cx="4500594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올바른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형식입력후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수정완료시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자동로그아웃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95008" y="1286654"/>
            <a:ext cx="6786610" cy="107721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Ajax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로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탈퇴시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해당회원의 자녀가 신청하거나 수강중인 강의목록이 있다면 탈퇴불가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없다면 탈퇴가 가능하다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경고창으로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알려준다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탈퇴요건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충족시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탈퇴처리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해당계정의 자녀 계정도 탈퇴처리가 된다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로그아웃 후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메인페이지로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이동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5133" name="Picture 13" descr="C:\Users\alfo8-10\Desktop\탈퇴버튼이벤트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2198" y="3458638"/>
            <a:ext cx="4214842" cy="3400950"/>
          </a:xfrm>
          <a:prstGeom prst="rect">
            <a:avLst/>
          </a:prstGeom>
          <a:noFill/>
        </p:spPr>
      </p:pic>
      <p:pic>
        <p:nvPicPr>
          <p:cNvPr id="5131" name="Picture 11" descr="C:\Users\alfo8-10\Desktop\탈퇴가능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24032" y="2429663"/>
            <a:ext cx="3021135" cy="1643073"/>
          </a:xfrm>
          <a:prstGeom prst="rect">
            <a:avLst/>
          </a:prstGeom>
          <a:noFill/>
        </p:spPr>
      </p:pic>
      <p:cxnSp>
        <p:nvCxnSpPr>
          <p:cNvPr id="19" name="직선 화살표 연결선 18"/>
          <p:cNvCxnSpPr/>
          <p:nvPr/>
        </p:nvCxnSpPr>
        <p:spPr>
          <a:xfrm rot="5400000">
            <a:off x="1844646" y="3251198"/>
            <a:ext cx="928694" cy="4286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3904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7" name="Picture 13" descr="C:\Users\alfo8-10\Desktop\K-00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66314" y="1500052"/>
            <a:ext cx="3975953" cy="4001444"/>
          </a:xfrm>
          <a:prstGeom prst="rect">
            <a:avLst/>
          </a:prstGeom>
          <a:noFill/>
        </p:spPr>
      </p:pic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ko-KR" altLang="en-US" dirty="0" err="1" smtClean="0"/>
              <a:t>마이페이지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학부모</a:t>
            </a:r>
            <a:r>
              <a:rPr lang="en-US" altLang="ko-KR" dirty="0" smtClean="0"/>
              <a:t>)</a:t>
            </a:r>
            <a:endParaRPr lang="ko-KR" altLang="en-US" dirty="0" smtClean="0"/>
          </a:p>
        </p:txBody>
      </p:sp>
      <p:pic>
        <p:nvPicPr>
          <p:cNvPr id="6146" name="Picture 2" descr="C:\Users\alfo8-10\Desktop\학부모의 자녀추가하기 페이지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976" y="2072472"/>
            <a:ext cx="3553228" cy="371477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666314" y="1215216"/>
            <a:ext cx="3929090" cy="83099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자녀추가 후 환불리스트 확인 버튼이 활성화되고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,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자녀리스트가 학부모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마이페이지에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나타난다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4414" y="1344821"/>
            <a:ext cx="3357586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자녀 정보를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입력후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자녀추가시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마이페이지로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돌아감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57" name="Picture 8" descr="C:\Users\alfo8-10\Desktop\K-00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38280" y="1786720"/>
            <a:ext cx="4302285" cy="2357454"/>
          </a:xfrm>
          <a:prstGeom prst="rect">
            <a:avLst/>
          </a:prstGeom>
          <a:noFill/>
        </p:spPr>
      </p:pic>
      <p:sp>
        <p:nvSpPr>
          <p:cNvPr id="58" name="TextBox 57"/>
          <p:cNvSpPr txBox="1"/>
          <p:nvPr/>
        </p:nvSpPr>
        <p:spPr>
          <a:xfrm>
            <a:off x="7809718" y="1286654"/>
            <a:ext cx="4143404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환불목록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조회시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새창이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생성되고 환불목록을 확인 할 수 있다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59" name="Picture 9" descr="C:\Users\alfo8-10\Desktop\환불목록없는것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46306" y="3001164"/>
            <a:ext cx="4107498" cy="542823"/>
          </a:xfrm>
          <a:prstGeom prst="rect">
            <a:avLst/>
          </a:prstGeom>
          <a:noFill/>
        </p:spPr>
      </p:pic>
      <p:cxnSp>
        <p:nvCxnSpPr>
          <p:cNvPr id="60" name="직선 화살표 연결선 59"/>
          <p:cNvCxnSpPr>
            <a:endCxn id="57" idx="1"/>
          </p:cNvCxnSpPr>
          <p:nvPr/>
        </p:nvCxnSpPr>
        <p:spPr>
          <a:xfrm>
            <a:off x="6023768" y="2429662"/>
            <a:ext cx="1714512" cy="53578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77" name="Picture 11" descr="C:\Users\alfo8-10\Desktop\K-002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09784" y="4276912"/>
            <a:ext cx="3265346" cy="1004094"/>
          </a:xfrm>
          <a:prstGeom prst="rect">
            <a:avLst/>
          </a:prstGeom>
          <a:noFill/>
        </p:spPr>
      </p:pic>
      <p:pic>
        <p:nvPicPr>
          <p:cNvPr id="78" name="Picture 12" descr="C:\Users\alfo8-10\Desktop\K-003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309784" y="5584174"/>
            <a:ext cx="3270671" cy="978754"/>
          </a:xfrm>
          <a:prstGeom prst="rect">
            <a:avLst/>
          </a:prstGeom>
          <a:noFill/>
        </p:spPr>
      </p:pic>
      <p:pic>
        <p:nvPicPr>
          <p:cNvPr id="75" name="Picture 3" descr="C:\Users\alfo8-10\Desktop\K-006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666314" y="3062466"/>
            <a:ext cx="3934503" cy="3796352"/>
          </a:xfrm>
          <a:prstGeom prst="rect">
            <a:avLst/>
          </a:prstGeom>
          <a:noFill/>
        </p:spPr>
      </p:pic>
      <p:sp>
        <p:nvSpPr>
          <p:cNvPr id="81" name="TextBox 80"/>
          <p:cNvSpPr txBox="1"/>
          <p:nvPr/>
        </p:nvSpPr>
        <p:spPr>
          <a:xfrm>
            <a:off x="3666314" y="3072604"/>
            <a:ext cx="3857652" cy="95410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강의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신청시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각 학생이 신청한 강의목록이 상태에 따라 다르게 나타난다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r>
              <a:rPr lang="ko-KR" altLang="en-US" sz="12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모집중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결제대기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ko-KR" altLang="en-US" sz="12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모집중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결제완료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/</a:t>
            </a:r>
            <a:r>
              <a:rPr lang="ko-KR" altLang="en-US" sz="12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진행중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결제완료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신청취소 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/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강의계획서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수강취소 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/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수강포기</a:t>
            </a:r>
            <a:endParaRPr lang="en-US" altLang="ko-KR" sz="11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76" name="직선 화살표 연결선 75"/>
          <p:cNvCxnSpPr>
            <a:endCxn id="78" idx="1"/>
          </p:cNvCxnSpPr>
          <p:nvPr/>
        </p:nvCxnSpPr>
        <p:spPr>
          <a:xfrm>
            <a:off x="6309520" y="5287182"/>
            <a:ext cx="2000264" cy="78636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endCxn id="77" idx="1"/>
          </p:cNvCxnSpPr>
          <p:nvPr/>
        </p:nvCxnSpPr>
        <p:spPr>
          <a:xfrm flipV="1">
            <a:off x="6309520" y="4778959"/>
            <a:ext cx="2000264" cy="81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endCxn id="78" idx="1"/>
          </p:cNvCxnSpPr>
          <p:nvPr/>
        </p:nvCxnSpPr>
        <p:spPr>
          <a:xfrm>
            <a:off x="6309520" y="5644372"/>
            <a:ext cx="2000264" cy="4291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" y="5281006"/>
            <a:ext cx="3843969" cy="157060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7427" y="4975892"/>
            <a:ext cx="3530450" cy="27699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학부모 </a:t>
            </a:r>
            <a:r>
              <a:rPr lang="ko-KR" altLang="en-US" sz="12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마이페이지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자녀 및 자녀의 강의 리스트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5772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개발목적 및 요구사항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1209368" y="725512"/>
            <a:ext cx="3013630" cy="256010"/>
          </a:xfrm>
        </p:spPr>
        <p:txBody>
          <a:bodyPr/>
          <a:lstStyle/>
          <a:p>
            <a:r>
              <a:rPr lang="ko-KR" altLang="en-US" dirty="0"/>
              <a:t>사용자</a:t>
            </a:r>
            <a:r>
              <a:rPr lang="en-US" altLang="ko-KR" dirty="0"/>
              <a:t>(</a:t>
            </a:r>
            <a:r>
              <a:rPr lang="ko-KR" altLang="en-US" dirty="0"/>
              <a:t>학부모</a:t>
            </a:r>
            <a:r>
              <a:rPr lang="en-US" altLang="ko-KR" dirty="0"/>
              <a:t>, </a:t>
            </a:r>
            <a:r>
              <a:rPr lang="ko-KR" altLang="en-US" dirty="0"/>
              <a:t>학생</a:t>
            </a:r>
            <a:r>
              <a:rPr lang="en-US" altLang="ko-KR" dirty="0"/>
              <a:t>)</a:t>
            </a:r>
            <a:r>
              <a:rPr lang="ko-KR" altLang="en-US" dirty="0"/>
              <a:t>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8642" y="2421682"/>
            <a:ext cx="10225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학생회원은 진행중인 강의의 강의페이지를 접속 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학생회원은 강의페이지에서 모든 글을 열람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 다운로드 할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과제 글은 작성도 가능하다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공지사항은 회원과 비회원 모두 열람만 가능하다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FAQ</a:t>
            </a:r>
            <a:r>
              <a:rPr lang="ko-KR" altLang="en-US" dirty="0" smtClean="0"/>
              <a:t>는 회원과 비회원 모두 열람만 가능하다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갤러리는 회원과 비회원 모두 열람만 가능하다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1:1</a:t>
            </a:r>
            <a:r>
              <a:rPr lang="ko-KR" altLang="en-US" dirty="0"/>
              <a:t> </a:t>
            </a:r>
            <a:r>
              <a:rPr lang="ko-KR" altLang="en-US" dirty="0" smtClean="0"/>
              <a:t>문의는 학부모 회원 로그인 시 자신의 문의사항만 열람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 가능하다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178882" y="1396866"/>
            <a:ext cx="5904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사용자</a:t>
            </a:r>
            <a:r>
              <a:rPr lang="en-US" altLang="ko-KR" sz="3200" dirty="0" smtClean="0"/>
              <a:t>(</a:t>
            </a:r>
            <a:r>
              <a:rPr lang="ko-KR" altLang="en-US" sz="3200" dirty="0" smtClean="0"/>
              <a:t>학부모</a:t>
            </a:r>
            <a:r>
              <a:rPr lang="en-US" altLang="ko-KR" sz="3200" dirty="0" smtClean="0"/>
              <a:t>, </a:t>
            </a:r>
            <a:r>
              <a:rPr lang="ko-KR" altLang="en-US" sz="3200" dirty="0" smtClean="0"/>
              <a:t>학생</a:t>
            </a:r>
            <a:r>
              <a:rPr lang="en-US" altLang="ko-KR" sz="3200" dirty="0" smtClean="0"/>
              <a:t>)</a:t>
            </a:r>
            <a:r>
              <a:rPr lang="ko-KR" altLang="en-US" sz="3200" dirty="0" smtClean="0"/>
              <a:t> 요구사항</a:t>
            </a:r>
            <a:endParaRPr lang="ko-KR" alt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416233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환불페이지</a:t>
            </a:r>
          </a:p>
        </p:txBody>
      </p:sp>
      <p:pic>
        <p:nvPicPr>
          <p:cNvPr id="8194" name="Picture 2" descr="C:\Users\alfo8-10\Desktop\환불신청페이지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6" y="1929596"/>
            <a:ext cx="5166512" cy="460761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37290" y="1215216"/>
            <a:ext cx="4857784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지불한금액을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수강일수에 따른 환불규정을 적용하여 환불금액이 계산되어 책정된다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11" name="Picture 5" descr="C:\Users\alfo8-10\Desktop\K-00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7951" y="1143777"/>
            <a:ext cx="5076614" cy="4082823"/>
          </a:xfrm>
          <a:prstGeom prst="rect">
            <a:avLst/>
          </a:prstGeom>
          <a:noFill/>
        </p:spPr>
      </p:pic>
      <p:pic>
        <p:nvPicPr>
          <p:cNvPr id="12" name="Picture 6" descr="C:\Users\alfo8-10\Desktop\K-00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37950" y="5211705"/>
            <a:ext cx="5072098" cy="1504237"/>
          </a:xfrm>
          <a:prstGeom prst="rect">
            <a:avLst/>
          </a:prstGeom>
          <a:noFill/>
        </p:spPr>
      </p:pic>
      <p:pic>
        <p:nvPicPr>
          <p:cNvPr id="8196" name="Picture 4" descr="C:\Users\alfo8-10\Desktop\K-004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65715" y="5215743"/>
            <a:ext cx="2700665" cy="678856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451604" y="6430190"/>
            <a:ext cx="4714908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환불신청이 완료되면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마이페이지로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돌아간다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77840" y="5734050"/>
            <a:ext cx="2874568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일수에 따른 환불금액 계산하기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577840" y="4142006"/>
            <a:ext cx="4803646" cy="15920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5566582" y="2888516"/>
            <a:ext cx="2874568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경과날짜 계산하기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72211" y="3227070"/>
            <a:ext cx="4803646" cy="91493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5923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강의신청</a:t>
            </a:r>
          </a:p>
        </p:txBody>
      </p:sp>
      <p:pic>
        <p:nvPicPr>
          <p:cNvPr id="7170" name="Picture 2" descr="C:\Users\alfo8-10\Desktop\강의조회 페이지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208" y="1858158"/>
            <a:ext cx="4726114" cy="4688683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94414" y="1448166"/>
            <a:ext cx="4643470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학년별 조회가능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176" name="Picture 8" descr="C:\Users\alfo8-10\Desktop\수강신청 detail하단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94289" y="2922767"/>
            <a:ext cx="5030512" cy="1008173"/>
          </a:xfrm>
          <a:prstGeom prst="rect">
            <a:avLst/>
          </a:prstGeom>
          <a:noFill/>
        </p:spPr>
      </p:pic>
      <p:pic>
        <p:nvPicPr>
          <p:cNvPr id="7175" name="Picture 7" descr="C:\Users\alfo8-10\Desktop\수강신청 detail 상단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80760" y="1215216"/>
            <a:ext cx="4409363" cy="2317364"/>
          </a:xfrm>
          <a:prstGeom prst="rect">
            <a:avLst/>
          </a:prstGeom>
          <a:noFill/>
        </p:spPr>
      </p:pic>
      <p:pic>
        <p:nvPicPr>
          <p:cNvPr id="7177" name="Picture 9" descr="C:\Users\alfo8-10\Desktop\강의count코드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80760" y="3858422"/>
            <a:ext cx="4727669" cy="3000396"/>
          </a:xfrm>
          <a:prstGeom prst="rect">
            <a:avLst/>
          </a:prstGeom>
          <a:noFill/>
        </p:spPr>
      </p:pic>
      <p:pic>
        <p:nvPicPr>
          <p:cNvPr id="7178" name="Picture 10" descr="C:\Users\alfo8-10\Desktop\강의신청 정원초과시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452792" y="3001166"/>
            <a:ext cx="2587884" cy="783429"/>
          </a:xfrm>
          <a:prstGeom prst="rect">
            <a:avLst/>
          </a:prstGeom>
          <a:noFill/>
        </p:spPr>
      </p:pic>
      <p:cxnSp>
        <p:nvCxnSpPr>
          <p:cNvPr id="15" name="직선 화살표 연결선 14"/>
          <p:cNvCxnSpPr>
            <a:endCxn id="7178" idx="1"/>
          </p:cNvCxnSpPr>
          <p:nvPr/>
        </p:nvCxnSpPr>
        <p:spPr>
          <a:xfrm flipV="1">
            <a:off x="7881156" y="3392881"/>
            <a:ext cx="1571636" cy="39410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66974" y="3858422"/>
            <a:ext cx="3429025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신청가능인원이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0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명일시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경고창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0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보다 크다면 결제신청 페이지로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007722" y="5085978"/>
            <a:ext cx="4672145" cy="122413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007722" y="6310114"/>
            <a:ext cx="3429025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신청된 강의리스트 수만큼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count-</a:t>
            </a:r>
          </a:p>
        </p:txBody>
      </p:sp>
    </p:spTree>
    <p:extLst>
      <p:ext uri="{BB962C8B-B14F-4D97-AF65-F5344CB8AC3E}">
        <p14:creationId xmlns="" xmlns:p14="http://schemas.microsoft.com/office/powerpoint/2010/main" val="207741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8" name="Picture 12" descr="C:\Users\alfo8-10\Desktop\결제정보 확인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99437" y="1143778"/>
            <a:ext cx="5390976" cy="2428892"/>
          </a:xfrm>
          <a:prstGeom prst="rect">
            <a:avLst/>
          </a:prstGeom>
          <a:noFill/>
        </p:spPr>
      </p:pic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강의신청</a:t>
            </a:r>
          </a:p>
        </p:txBody>
      </p:sp>
      <p:pic>
        <p:nvPicPr>
          <p:cNvPr id="9220" name="Picture 4" descr="C:\Users\alfo8-10\Desktop\해당강의신청시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8" y="2072472"/>
            <a:ext cx="4699109" cy="4429156"/>
          </a:xfrm>
          <a:prstGeom prst="rect">
            <a:avLst/>
          </a:prstGeom>
          <a:noFill/>
        </p:spPr>
      </p:pic>
      <p:pic>
        <p:nvPicPr>
          <p:cNvPr id="9221" name="Picture 5" descr="C:\Users\alfo8-10\Desktop\자녀추가해주세요 경고창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37884" y="5375303"/>
            <a:ext cx="3240545" cy="983449"/>
          </a:xfrm>
          <a:prstGeom prst="rect">
            <a:avLst/>
          </a:prstGeom>
          <a:noFill/>
        </p:spPr>
      </p:pic>
      <p:pic>
        <p:nvPicPr>
          <p:cNvPr id="9222" name="Picture 6" descr="C:\Users\alfo8-10\Desktop\자녀는 수강신청 불가능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57695" y="4397129"/>
            <a:ext cx="3194899" cy="950483"/>
          </a:xfrm>
          <a:prstGeom prst="rect">
            <a:avLst/>
          </a:prstGeom>
          <a:noFill/>
        </p:spPr>
      </p:pic>
      <p:pic>
        <p:nvPicPr>
          <p:cNvPr id="9223" name="Picture 7" descr="C:\Users\alfo8-10\Desktop\수강신청시 로그인후 이용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747840" y="3396058"/>
            <a:ext cx="3218230" cy="979113"/>
          </a:xfrm>
          <a:prstGeom prst="rect">
            <a:avLst/>
          </a:prstGeom>
          <a:noFill/>
        </p:spPr>
      </p:pic>
      <p:cxnSp>
        <p:nvCxnSpPr>
          <p:cNvPr id="21" name="직선 화살표 연결선 20"/>
          <p:cNvCxnSpPr>
            <a:endCxn id="9221" idx="1"/>
          </p:cNvCxnSpPr>
          <p:nvPr/>
        </p:nvCxnSpPr>
        <p:spPr>
          <a:xfrm flipV="1">
            <a:off x="2380430" y="5867028"/>
            <a:ext cx="2357454" cy="3520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endCxn id="9222" idx="1"/>
          </p:cNvCxnSpPr>
          <p:nvPr/>
        </p:nvCxnSpPr>
        <p:spPr>
          <a:xfrm flipV="1">
            <a:off x="2380430" y="4872371"/>
            <a:ext cx="2377265" cy="138120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endCxn id="9223" idx="1"/>
          </p:cNvCxnSpPr>
          <p:nvPr/>
        </p:nvCxnSpPr>
        <p:spPr>
          <a:xfrm rot="5400000" flipH="1" flipV="1">
            <a:off x="2380155" y="3885893"/>
            <a:ext cx="2367963" cy="23674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9227" name="Picture 11" descr="C:\Users\alfo8-10\Desktop\자녀추가 안했을시 수강신청 불가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09058" y="3977739"/>
            <a:ext cx="785818" cy="245568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3666314" y="2538802"/>
            <a:ext cx="4143404" cy="83099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콤보박스로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추가한 자녀를 선택하여 수강신청을 할 수 있다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자녀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미등록시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신청 불가능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952858" y="1286654"/>
            <a:ext cx="2062178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결제 신청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성공시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860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</a:t>
            </a:r>
            <a:r>
              <a:rPr lang="ko-KR" altLang="en-US" dirty="0" err="1" smtClean="0"/>
              <a:t>마이페이지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1266" name="Picture 2" descr="C:\Users\alfo8-10\Desktop\K-00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460" y="1215216"/>
            <a:ext cx="7506944" cy="3500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1267" name="Picture 3" descr="C:\Users\alfo8-10\Desktop\K-00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414" y="4817705"/>
            <a:ext cx="7523967" cy="1969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895406" y="1557586"/>
            <a:ext cx="4104456" cy="107721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학부모가 신청한 강의리스트가 자녀의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마이페이지에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나온다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  <a:p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신청한 강의가 없다면 아래와 같이 나온다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11268" name="Picture 4" descr="C:\Users\alfo8-10\Desktop\K-00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66578" y="1929596"/>
            <a:ext cx="2133600" cy="419100"/>
          </a:xfrm>
          <a:prstGeom prst="rect">
            <a:avLst/>
          </a:prstGeom>
          <a:noFill/>
        </p:spPr>
      </p:pic>
      <p:cxnSp>
        <p:nvCxnSpPr>
          <p:cNvPr id="9" name="직선 화살표 연결선 8"/>
          <p:cNvCxnSpPr>
            <a:endCxn id="11268" idx="2"/>
          </p:cNvCxnSpPr>
          <p:nvPr/>
        </p:nvCxnSpPr>
        <p:spPr>
          <a:xfrm flipV="1">
            <a:off x="5166514" y="2348696"/>
            <a:ext cx="1566864" cy="122397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269" name="Picture 5" descr="C:\Users\alfo8-10\Desktop\K-002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09520" y="3779877"/>
            <a:ext cx="5713313" cy="2793189"/>
          </a:xfrm>
          <a:prstGeom prst="rect">
            <a:avLst/>
          </a:prstGeom>
          <a:noFill/>
        </p:spPr>
      </p:pic>
      <p:cxnSp>
        <p:nvCxnSpPr>
          <p:cNvPr id="13" name="직선 화살표 연결선 12"/>
          <p:cNvCxnSpPr>
            <a:endCxn id="11269" idx="1"/>
          </p:cNvCxnSpPr>
          <p:nvPr/>
        </p:nvCxnSpPr>
        <p:spPr>
          <a:xfrm>
            <a:off x="5095074" y="4358488"/>
            <a:ext cx="1214446" cy="8179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3188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강의페이지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2290" name="Picture 2" descr="C:\Users\alfo8-10\Desktop\K-0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0232" y="1429530"/>
            <a:ext cx="10429134" cy="509871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80166" y="1286654"/>
            <a:ext cx="2062178" cy="27699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강의페이지 </a:t>
            </a:r>
            <a:r>
              <a:rPr lang="ko-KR" altLang="en-US" sz="12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메인으로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이동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9690" y="2429662"/>
            <a:ext cx="2062178" cy="27699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해당강의 게시판으로 이동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66974" y="3929860"/>
            <a:ext cx="2357454" cy="27699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각각 해당 </a:t>
            </a:r>
            <a:r>
              <a:rPr lang="ko-KR" altLang="en-US" sz="1200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글종류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최근 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5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개 표시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0" name="직선 화살표 연결선 9"/>
          <p:cNvCxnSpPr>
            <a:stCxn id="7" idx="0"/>
          </p:cNvCxnSpPr>
          <p:nvPr/>
        </p:nvCxnSpPr>
        <p:spPr>
          <a:xfrm rot="5400000" flipH="1" flipV="1">
            <a:off x="1293382" y="2271307"/>
            <a:ext cx="285752" cy="309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6" idx="2"/>
          </p:cNvCxnSpPr>
          <p:nvPr/>
        </p:nvCxnSpPr>
        <p:spPr>
          <a:xfrm rot="16200000" flipH="1">
            <a:off x="1319962" y="1654945"/>
            <a:ext cx="223067" cy="404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9" idx="2"/>
          </p:cNvCxnSpPr>
          <p:nvPr/>
        </p:nvCxnSpPr>
        <p:spPr>
          <a:xfrm rot="5400000">
            <a:off x="9180524" y="4407690"/>
            <a:ext cx="866009" cy="46434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9" idx="2"/>
          </p:cNvCxnSpPr>
          <p:nvPr/>
        </p:nvCxnSpPr>
        <p:spPr>
          <a:xfrm rot="5400000">
            <a:off x="7180259" y="2407427"/>
            <a:ext cx="866011" cy="44648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6004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9" name="Picture 7" descr="C:\Users\alfo8-10\Desktop\강의게시판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3778"/>
            <a:ext cx="7523966" cy="4393962"/>
          </a:xfrm>
          <a:prstGeom prst="rect">
            <a:avLst/>
          </a:prstGeom>
          <a:noFill/>
        </p:spPr>
      </p:pic>
      <p:pic>
        <p:nvPicPr>
          <p:cNvPr id="13318" name="Picture 6" descr="C:\Users\alfo8-10\Desktop\남이쓴글 detail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96000" y="3159692"/>
            <a:ext cx="4786346" cy="3699896"/>
          </a:xfrm>
          <a:prstGeom prst="rect">
            <a:avLst/>
          </a:prstGeom>
          <a:noFill/>
        </p:spPr>
      </p:pic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강의페이지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3317" name="Picture 5" descr="C:\Users\alfo8-10\Desktop\내가쓴글 detai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24266"/>
            <a:ext cx="4809323" cy="3735322"/>
          </a:xfrm>
          <a:prstGeom prst="rect">
            <a:avLst/>
          </a:prstGeom>
          <a:noFill/>
        </p:spPr>
      </p:pic>
      <p:cxnSp>
        <p:nvCxnSpPr>
          <p:cNvPr id="13" name="직선 화살표 연결선 12"/>
          <p:cNvCxnSpPr>
            <a:endCxn id="13317" idx="0"/>
          </p:cNvCxnSpPr>
          <p:nvPr/>
        </p:nvCxnSpPr>
        <p:spPr>
          <a:xfrm rot="5400000">
            <a:off x="1795211" y="2396171"/>
            <a:ext cx="1337546" cy="1186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2523306" y="1786720"/>
            <a:ext cx="3714776" cy="13236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666314" y="1786720"/>
            <a:ext cx="3714776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제목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클릭시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해당글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상세보기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3320" name="Picture 8" descr="C:\Users\alfo8-10\Desktop\강의페이지 자신이 쓴글이 아니면 버튼 비활성화 코드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75051" y="3501232"/>
            <a:ext cx="4815362" cy="1298126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880232" y="6001562"/>
            <a:ext cx="3714776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작성자와 로그인한 사람이 같다면 </a:t>
            </a:r>
            <a:r>
              <a:rPr lang="ko-KR" altLang="en-US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수정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삭제 버튼 활성화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1951802" y="3072604"/>
            <a:ext cx="714380" cy="21431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922000" y="3110400"/>
            <a:ext cx="714380" cy="21431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>
            <a:stCxn id="31" idx="4"/>
          </p:cNvCxnSpPr>
          <p:nvPr/>
        </p:nvCxnSpPr>
        <p:spPr>
          <a:xfrm rot="5400000">
            <a:off x="1237422" y="3358356"/>
            <a:ext cx="1143008" cy="100013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32" idx="4"/>
          </p:cNvCxnSpPr>
          <p:nvPr/>
        </p:nvCxnSpPr>
        <p:spPr>
          <a:xfrm rot="5400000">
            <a:off x="5241683" y="3392419"/>
            <a:ext cx="1105212" cy="969802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880760" y="6001562"/>
            <a:ext cx="3714776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작성자와 로그인한 사람이 다르다면 수정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삭제 버튼 비활성화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81090" y="3072604"/>
            <a:ext cx="4714908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작성자에 따라 버튼 유무를 판단하기 위한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JSTL(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Jsp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Standard Tag Library)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문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3111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사용자 강의페이지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학생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4338" name="Picture 2" descr="C:\Users\alfo8-10\Desktop\글쓰기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500968"/>
            <a:ext cx="6380959" cy="3336388"/>
          </a:xfrm>
          <a:prstGeom prst="rect">
            <a:avLst/>
          </a:prstGeom>
          <a:noFill/>
        </p:spPr>
      </p:pic>
      <p:pic>
        <p:nvPicPr>
          <p:cNvPr id="14339" name="Picture 3" descr="C:\Users\alfo8-10\Desktop\내가쓴글 수정하기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09520" y="1460317"/>
            <a:ext cx="5880893" cy="334642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80232" y="4215612"/>
            <a:ext cx="4714908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글종류는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강사와 학생에 따라 다르다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판단하기 위한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JSTL(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Jsp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Standard Tag Library)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문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4340" name="Picture 4" descr="C:\Users\alfo8-10\Desktop\K-00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0232" y="4858554"/>
            <a:ext cx="5500726" cy="189974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4414" y="1215216"/>
            <a:ext cx="928694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글쓰기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2396" y="1215216"/>
            <a:ext cx="857256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글수정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7981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4" y="1197546"/>
            <a:ext cx="5976664" cy="532859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강사 관리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강사등록</a:t>
            </a:r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>
            <a:off x="1774726" y="4869953"/>
            <a:ext cx="1796057" cy="28901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42" y="4248532"/>
            <a:ext cx="792088" cy="1631719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143491" y="4248532"/>
            <a:ext cx="1058525" cy="57737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이미지 </a:t>
            </a:r>
            <a:r>
              <a:rPr lang="ko-KR" altLang="en-US" sz="1000" dirty="0" err="1" smtClean="0"/>
              <a:t>없을시</a:t>
            </a:r>
            <a:r>
              <a:rPr lang="ko-KR" altLang="en-US" sz="1000" dirty="0" smtClean="0"/>
              <a:t> 기본 이미지 출력</a:t>
            </a:r>
            <a:endParaRPr lang="ko-KR" altLang="en-US" sz="10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214" y="1761282"/>
            <a:ext cx="3960440" cy="158417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214" y="4392397"/>
            <a:ext cx="5453400" cy="1687835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6171357" y="1331891"/>
            <a:ext cx="3955488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OpenCrypt.java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6167214" y="3763184"/>
            <a:ext cx="5453400" cy="48534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Salt</a:t>
            </a:r>
            <a:r>
              <a:rPr lang="ko-KR" altLang="en-US" sz="1400" dirty="0" smtClean="0"/>
              <a:t>에 임의의 숫자를 입력하여 저장하고 </a:t>
            </a:r>
            <a:r>
              <a:rPr lang="en-US" altLang="ko-KR" sz="1400" dirty="0" err="1"/>
              <a:t>OpenCrypt</a:t>
            </a:r>
            <a:r>
              <a:rPr lang="ko-KR" altLang="en-US" sz="1400" dirty="0"/>
              <a:t>를 이용하여 </a:t>
            </a:r>
            <a:r>
              <a:rPr lang="en-US" altLang="ko-KR" sz="1400" dirty="0" smtClean="0"/>
              <a:t>Salt </a:t>
            </a:r>
            <a:r>
              <a:rPr lang="ko-KR" altLang="en-US" sz="1400" dirty="0" smtClean="0"/>
              <a:t>값을 암호화시켜서 </a:t>
            </a:r>
            <a:r>
              <a:rPr lang="en-US" altLang="ko-KR" sz="1400" dirty="0" smtClean="0"/>
              <a:t>DB</a:t>
            </a:r>
            <a:r>
              <a:rPr lang="ko-KR" altLang="en-US" sz="1400" dirty="0" smtClean="0"/>
              <a:t>에 저장한다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27393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강사 로그인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669" y="2997746"/>
            <a:ext cx="3240360" cy="23042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8876" y="1953630"/>
            <a:ext cx="4951759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입력된 아이디 값으로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Security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테이블에 있는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Salt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값을 가져와서 암호화하여 입력한 비밀번호 값과 비교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2" y="2637706"/>
            <a:ext cx="5206977" cy="32403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226" y="4393191"/>
            <a:ext cx="2568653" cy="9088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89353" y="3673111"/>
            <a:ext cx="2546364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아이디 또는 비밀번호 잘 못 입력 시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Alert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창 발생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709" y="1351306"/>
            <a:ext cx="6686550" cy="5619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08" y="2455045"/>
            <a:ext cx="6686550" cy="561975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>
            <a:off x="10559702" y="1996286"/>
            <a:ext cx="189735" cy="37575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7463358" y="1996286"/>
            <a:ext cx="189735" cy="37575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693669" y="2015143"/>
            <a:ext cx="1527180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로그인 성공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126177" y="1408469"/>
            <a:ext cx="864096" cy="4476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7126177" y="2508596"/>
            <a:ext cx="864096" cy="4476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0222521" y="1408469"/>
            <a:ext cx="864096" cy="4476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0222520" y="2507345"/>
            <a:ext cx="1836537" cy="4476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98876" y="1277524"/>
            <a:ext cx="4951759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강사는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마이페이지와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강의등록을 제외한 나머지 기능은 일반 사용자와 같다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46544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강사 아이디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비밀번호 찾기</a:t>
            </a:r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97" y="1639410"/>
            <a:ext cx="2592288" cy="226109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9" y="4005858"/>
            <a:ext cx="3024336" cy="22417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56329" y="2151355"/>
            <a:ext cx="2658813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입력한 정보와 일치하는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아이디가 없을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053" y="2769957"/>
            <a:ext cx="1728192" cy="87395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053" y="5244339"/>
            <a:ext cx="2665089" cy="80698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656329" y="4547781"/>
            <a:ext cx="2658813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입력한 정보와 일치하는 정보가 없을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75326" y="2151355"/>
            <a:ext cx="4104456" cy="83099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Ajax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를 사용하여 입력한 값을 컨트롤러로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넘겨 그 정보에 해당하는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ID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값을 받아와 페이지 이동 없이 출력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62" y="3241887"/>
            <a:ext cx="5256584" cy="26117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4564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개발목적 및 요구사항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1209368" y="725512"/>
            <a:ext cx="2365558" cy="256010"/>
          </a:xfrm>
        </p:spPr>
        <p:txBody>
          <a:bodyPr/>
          <a:lstStyle/>
          <a:p>
            <a:r>
              <a:rPr lang="ko-KR" altLang="en-US" dirty="0" smtClean="0"/>
              <a:t>사용자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강사</a:t>
            </a:r>
            <a:r>
              <a:rPr lang="en-US" altLang="ko-KR" dirty="0" smtClean="0"/>
              <a:t>)</a:t>
            </a:r>
            <a:r>
              <a:rPr lang="ko-KR" altLang="en-US" dirty="0" smtClean="0"/>
              <a:t> 요구사항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54946" y="1409215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/>
              <a:t>강사 요구사항</a:t>
            </a:r>
            <a:endParaRPr lang="ko-KR" alt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018642" y="2421682"/>
            <a:ext cx="102251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강사회원은 회원 가입을 원할 시에 관리자를 통해서 회원가입이 가능하다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로그인 시 강의신청이 강의 등록으로 바뀌고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마이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갤러리를 제외한 나머지는 학생 사용자와 같다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마이 페이지를 통해 현재 진행중인 자신의 강의를 확인 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자신의 강의의 강의 페이지를 접속 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강의페이지에서 모든 글을 열람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다운로드 할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공지사항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자료실의 글은 작성도 가능하다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자신의 강의의 학생 리스트를 확인 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갤러리는 열람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작성이 가능하다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63176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강사 강의 등록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59" y="1197546"/>
            <a:ext cx="5295900" cy="52863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317" y="4281525"/>
            <a:ext cx="2423344" cy="73963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60" y="1688034"/>
            <a:ext cx="2423343" cy="73963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59" y="2637706"/>
            <a:ext cx="2423344" cy="73963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59" y="3544740"/>
            <a:ext cx="2423343" cy="739631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V="1">
            <a:off x="4583038" y="2497220"/>
            <a:ext cx="1064221" cy="797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endCxn id="13" idx="1"/>
          </p:cNvCxnSpPr>
          <p:nvPr/>
        </p:nvCxnSpPr>
        <p:spPr>
          <a:xfrm>
            <a:off x="4583038" y="3007521"/>
            <a:ext cx="1064221" cy="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endCxn id="14" idx="1"/>
          </p:cNvCxnSpPr>
          <p:nvPr/>
        </p:nvCxnSpPr>
        <p:spPr>
          <a:xfrm>
            <a:off x="4583037" y="3909587"/>
            <a:ext cx="1064222" cy="49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18833" y="1256601"/>
            <a:ext cx="2680196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정보를 입력하지 않았을 때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47" name="꺾인 연결선 46"/>
          <p:cNvCxnSpPr>
            <a:endCxn id="11" idx="1"/>
          </p:cNvCxnSpPr>
          <p:nvPr/>
        </p:nvCxnSpPr>
        <p:spPr>
          <a:xfrm rot="5400000" flipH="1" flipV="1">
            <a:off x="2701730" y="4876466"/>
            <a:ext cx="766711" cy="316463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029" y="1688034"/>
            <a:ext cx="3568055" cy="177806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858930" y="4728768"/>
            <a:ext cx="3551106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등록한 파일을 컨트롤러에서 파일 형식으로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으로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받기 위해 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enctype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을 작성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98" y="5446018"/>
            <a:ext cx="5600700" cy="571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301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강사 갤러리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글쓰기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308728" y="1643844"/>
            <a:ext cx="6072230" cy="4286280"/>
            <a:chOff x="7095338" y="3501232"/>
            <a:chExt cx="4354142" cy="3162226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095338" y="3501232"/>
              <a:ext cx="4354142" cy="316222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</p:pic>
        <p:sp>
          <p:nvSpPr>
            <p:cNvPr id="14" name="직사각형 13"/>
            <p:cNvSpPr/>
            <p:nvPr/>
          </p:nvSpPr>
          <p:spPr>
            <a:xfrm>
              <a:off x="11090904" y="3644108"/>
              <a:ext cx="307351" cy="21431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95272" y="1643844"/>
            <a:ext cx="4987817" cy="928694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3174" y="3001166"/>
            <a:ext cx="5539559" cy="3393286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</p:pic>
      <p:cxnSp>
        <p:nvCxnSpPr>
          <p:cNvPr id="20" name="직선 화살표 연결선 19"/>
          <p:cNvCxnSpPr>
            <a:stCxn id="14" idx="2"/>
            <a:endCxn id="6146" idx="0"/>
          </p:cNvCxnSpPr>
          <p:nvPr/>
        </p:nvCxnSpPr>
        <p:spPr>
          <a:xfrm rot="5400000">
            <a:off x="4757499" y="1663458"/>
            <a:ext cx="873164" cy="1802253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09652" y="3001166"/>
            <a:ext cx="4163225" cy="2723953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</p:pic>
      <p:sp>
        <p:nvSpPr>
          <p:cNvPr id="31" name="TextBox 30"/>
          <p:cNvSpPr txBox="1"/>
          <p:nvPr/>
        </p:nvSpPr>
        <p:spPr>
          <a:xfrm>
            <a:off x="6523834" y="1215216"/>
            <a:ext cx="3286148" cy="338554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2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글쓰기 버튼으로 갤러리 글 작성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3332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강사 갤러리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글수정</a:t>
            </a:r>
            <a:endParaRPr lang="ko-KR" altLang="en-US" dirty="0"/>
          </a:p>
        </p:txBody>
      </p:sp>
      <p:grpSp>
        <p:nvGrpSpPr>
          <p:cNvPr id="5" name="그룹 11"/>
          <p:cNvGrpSpPr/>
          <p:nvPr/>
        </p:nvGrpSpPr>
        <p:grpSpPr>
          <a:xfrm>
            <a:off x="308728" y="1643844"/>
            <a:ext cx="6072230" cy="4286280"/>
            <a:chOff x="7095338" y="3501232"/>
            <a:chExt cx="4354142" cy="3162226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095338" y="3501232"/>
              <a:ext cx="4354142" cy="3162226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</p:pic>
        <p:sp>
          <p:nvSpPr>
            <p:cNvPr id="14" name="직사각형 13"/>
            <p:cNvSpPr/>
            <p:nvPr/>
          </p:nvSpPr>
          <p:spPr>
            <a:xfrm>
              <a:off x="7658815" y="4608012"/>
              <a:ext cx="256126" cy="15811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0" name="직선 화살표 연결선 19"/>
          <p:cNvCxnSpPr>
            <a:stCxn id="14" idx="2"/>
            <a:endCxn id="7170" idx="0"/>
          </p:cNvCxnSpPr>
          <p:nvPr/>
        </p:nvCxnSpPr>
        <p:spPr>
          <a:xfrm rot="16200000" flipH="1">
            <a:off x="2106478" y="2525019"/>
            <a:ext cx="500065" cy="2166739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1604" y="3858422"/>
            <a:ext cx="5976551" cy="2714644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52000" y="1143778"/>
            <a:ext cx="4819339" cy="2714644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  <a:effectLst/>
        </p:spPr>
      </p:pic>
      <p:sp>
        <p:nvSpPr>
          <p:cNvPr id="30" name="타원 29"/>
          <p:cNvSpPr/>
          <p:nvPr/>
        </p:nvSpPr>
        <p:spPr>
          <a:xfrm flipH="1">
            <a:off x="5023636" y="5930124"/>
            <a:ext cx="594480" cy="59448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09586" y="3715546"/>
            <a:ext cx="4926819" cy="2707498"/>
          </a:xfrm>
          <a:prstGeom prst="rect">
            <a:avLst/>
          </a:prstGeom>
          <a:noFill/>
          <a:ln w="38100">
            <a:solidFill>
              <a:schemeClr val="accent4"/>
            </a:solidFill>
            <a:miter lim="800000"/>
            <a:headEnd/>
            <a:tailEnd/>
          </a:ln>
          <a:effectLst/>
        </p:spPr>
      </p:pic>
      <p:cxnSp>
        <p:nvCxnSpPr>
          <p:cNvPr id="31" name="직선 화살표 연결선 30"/>
          <p:cNvCxnSpPr>
            <a:stCxn id="30" idx="2"/>
            <a:endCxn id="7173" idx="1"/>
          </p:cNvCxnSpPr>
          <p:nvPr/>
        </p:nvCxnSpPr>
        <p:spPr>
          <a:xfrm flipV="1">
            <a:off x="5618116" y="5069295"/>
            <a:ext cx="1191470" cy="1158069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524098" y="2143910"/>
            <a:ext cx="2500330" cy="1323439"/>
          </a:xfrm>
          <a:prstGeom prst="rect">
            <a:avLst/>
          </a:prstGeom>
          <a:solidFill>
            <a:schemeClr val="bg1">
              <a:alpha val="90000"/>
            </a:schemeClr>
          </a:solidFill>
          <a:ln w="50800">
            <a:solidFill>
              <a:schemeClr val="accent4">
                <a:alpha val="90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자바스크립트를 이용하여 평소에는 이미지가 보이지 않았다가 마우스를 올려놓으면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(hover)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이미지가 보이는 기능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7979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강사 </a:t>
            </a:r>
            <a:r>
              <a:rPr lang="ko-KR" altLang="en-US" dirty="0" err="1" smtClean="0"/>
              <a:t>마이페이지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2" y="1557586"/>
            <a:ext cx="2913387" cy="44085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752009" y="5374010"/>
            <a:ext cx="2680196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강의 등록 페이지로 이동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960342" y="5543287"/>
            <a:ext cx="79166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endCxn id="26" idx="1"/>
          </p:cNvCxnSpPr>
          <p:nvPr/>
        </p:nvCxnSpPr>
        <p:spPr>
          <a:xfrm>
            <a:off x="3032350" y="4365898"/>
            <a:ext cx="99779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30148" y="4196621"/>
            <a:ext cx="2680196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비밀번호 확인 페이지로 이동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33" y="1200426"/>
            <a:ext cx="2943225" cy="2209800"/>
          </a:xfrm>
          <a:prstGeom prst="rect">
            <a:avLst/>
          </a:prstGeom>
        </p:spPr>
      </p:pic>
      <p:cxnSp>
        <p:nvCxnSpPr>
          <p:cNvPr id="31" name="직선 화살표 연결선 30"/>
          <p:cNvCxnSpPr>
            <a:stCxn id="26" idx="0"/>
            <a:endCxn id="20" idx="2"/>
          </p:cNvCxnSpPr>
          <p:nvPr/>
        </p:nvCxnSpPr>
        <p:spPr>
          <a:xfrm flipV="1">
            <a:off x="5370246" y="3410226"/>
            <a:ext cx="0" cy="78639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416" y="1557586"/>
            <a:ext cx="2507774" cy="3403838"/>
          </a:xfrm>
          <a:prstGeom prst="rect">
            <a:avLst/>
          </a:prstGeom>
        </p:spPr>
      </p:pic>
      <p:cxnSp>
        <p:nvCxnSpPr>
          <p:cNvPr id="36" name="직선 화살표 연결선 35"/>
          <p:cNvCxnSpPr/>
          <p:nvPr/>
        </p:nvCxnSpPr>
        <p:spPr>
          <a:xfrm>
            <a:off x="6841858" y="2565698"/>
            <a:ext cx="101502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143991" y="1866527"/>
            <a:ext cx="1688982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비밀번호 일치 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085416" y="5311668"/>
            <a:ext cx="2795806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수정 완료 클릭 시 로그아웃 후 강사 로그인 페이지로 이동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2" y="6135422"/>
            <a:ext cx="3236987" cy="370262"/>
          </a:xfrm>
          <a:prstGeom prst="rect">
            <a:avLst/>
          </a:prstGeom>
        </p:spPr>
      </p:pic>
      <p:cxnSp>
        <p:nvCxnSpPr>
          <p:cNvPr id="41" name="직선 화살표 연결선 40"/>
          <p:cNvCxnSpPr/>
          <p:nvPr/>
        </p:nvCxnSpPr>
        <p:spPr>
          <a:xfrm>
            <a:off x="2295315" y="5712564"/>
            <a:ext cx="0" cy="4228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455205" y="5773784"/>
            <a:ext cx="1837891" cy="27699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진행중인 강의가 있을 시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867638" y="6080323"/>
            <a:ext cx="3747848" cy="46166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강의 페이지 버튼 클릭 시 강의페이지로 이동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학생 리스트 버튼 클릭 시 학생 리스트를 새 창으로 띄움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49" name="직선 화살표 연결선 48"/>
          <p:cNvCxnSpPr>
            <a:stCxn id="32" idx="3"/>
            <a:endCxn id="48" idx="1"/>
          </p:cNvCxnSpPr>
          <p:nvPr/>
        </p:nvCxnSpPr>
        <p:spPr>
          <a:xfrm flipV="1">
            <a:off x="4075609" y="6311156"/>
            <a:ext cx="792029" cy="939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8471470" y="4888810"/>
            <a:ext cx="0" cy="4228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59977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강사 학생 리스트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새창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1845618"/>
            <a:ext cx="6192688" cy="31455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309" y="4473856"/>
            <a:ext cx="5454096" cy="5176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309" y="2279690"/>
            <a:ext cx="5467801" cy="29944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607374" y="1685817"/>
            <a:ext cx="3340264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새창에서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강의번호 정보를 받기 위해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GET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방식으로 컨트롤러 생성 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71153" y="3482599"/>
            <a:ext cx="3672408" cy="83099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자바스크립트 </a:t>
            </a:r>
            <a:r>
              <a:rPr lang="en-US" altLang="ko-KR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window.open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함수를 이용하여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“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맵핑명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?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데이터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=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데이터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”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를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Get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방식으로 컨트롤러에 보내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새창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출력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8" name="직선 화살표 연결선 27"/>
          <p:cNvCxnSpPr>
            <a:stCxn id="8" idx="2"/>
            <a:endCxn id="25" idx="0"/>
          </p:cNvCxnSpPr>
          <p:nvPr/>
        </p:nvCxnSpPr>
        <p:spPr>
          <a:xfrm flipH="1">
            <a:off x="9407357" y="2579131"/>
            <a:ext cx="6853" cy="9034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5563299"/>
            <a:ext cx="3852797" cy="6982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54" y="5577874"/>
            <a:ext cx="3744416" cy="2404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54" y="6025973"/>
            <a:ext cx="6293752" cy="364695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351359" y="2853730"/>
            <a:ext cx="0" cy="266227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6526" y="5104496"/>
            <a:ext cx="2322551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Excel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버튼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클릭시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호출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4" name="직선 화살표 연결선 13"/>
          <p:cNvCxnSpPr>
            <a:endCxn id="9" idx="1"/>
          </p:cNvCxnSpPr>
          <p:nvPr/>
        </p:nvCxnSpPr>
        <p:spPr>
          <a:xfrm flipV="1">
            <a:off x="4110342" y="5698108"/>
            <a:ext cx="616712" cy="359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9" idx="2"/>
          </p:cNvCxnSpPr>
          <p:nvPr/>
        </p:nvCxnSpPr>
        <p:spPr>
          <a:xfrm>
            <a:off x="6599262" y="5818341"/>
            <a:ext cx="0" cy="2037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6925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강사 강의페이지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73" y="3729774"/>
            <a:ext cx="5330066" cy="10346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54" y="5302555"/>
            <a:ext cx="2162175" cy="428625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1445166" y="5136364"/>
            <a:ext cx="47921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18742" y="4964001"/>
            <a:ext cx="2808312" cy="33855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클릭 시 저장된 파일 다운로드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62396" y="1542094"/>
            <a:ext cx="2808312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파일 다운로드를 위해 먼저 </a:t>
            </a: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Servlet-context.xml 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을 수정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6" y="2184495"/>
            <a:ext cx="4807743" cy="117641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967" y="2228685"/>
            <a:ext cx="5371435" cy="87670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136967" y="1595293"/>
            <a:ext cx="4591719" cy="58477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컨트롤러에 </a:t>
            </a:r>
            <a:r>
              <a:rPr lang="ko-KR" altLang="en-US" dirty="0" err="1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맵핑</a:t>
            </a:r>
            <a:r>
              <a:rPr lang="ko-KR" altLang="en-US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 추가 및 다운받을 파일 경로 설정 및 다운로드 실행</a:t>
            </a:r>
            <a:endParaRPr lang="en-US" altLang="ko-KR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967" y="3141045"/>
            <a:ext cx="4974776" cy="30903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023" y="3701561"/>
            <a:ext cx="3935442" cy="52333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81" y="4239724"/>
            <a:ext cx="2718517" cy="38034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82" y="4634900"/>
            <a:ext cx="3966284" cy="93779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81" y="5587531"/>
            <a:ext cx="3966284" cy="105101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760" y="3736495"/>
            <a:ext cx="2508151" cy="308462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465" y="4067009"/>
            <a:ext cx="1656726" cy="63977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760" y="4706782"/>
            <a:ext cx="1065842" cy="270690"/>
          </a:xfrm>
          <a:prstGeom prst="rect">
            <a:avLst/>
          </a:prstGeom>
        </p:spPr>
      </p:pic>
      <p:cxnSp>
        <p:nvCxnSpPr>
          <p:cNvPr id="46" name="꺾인 연결선 45"/>
          <p:cNvCxnSpPr/>
          <p:nvPr/>
        </p:nvCxnSpPr>
        <p:spPr>
          <a:xfrm>
            <a:off x="1918742" y="3360905"/>
            <a:ext cx="6405351" cy="89170"/>
          </a:xfrm>
          <a:prstGeom prst="bentConnector3">
            <a:avLst>
              <a:gd name="adj1" fmla="val 3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22" idx="2"/>
            <a:endCxn id="31" idx="0"/>
          </p:cNvCxnSpPr>
          <p:nvPr/>
        </p:nvCxnSpPr>
        <p:spPr>
          <a:xfrm flipH="1">
            <a:off x="7702744" y="3450075"/>
            <a:ext cx="921611" cy="251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1462396" y="4764409"/>
            <a:ext cx="0" cy="36886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708741" y="5278690"/>
            <a:ext cx="2363129" cy="276999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</a:rPr>
              <a:t>내용을 강제적으로 화면에 뿌려줌</a:t>
            </a:r>
            <a:endParaRPr lang="en-US" altLang="ko-KR" sz="1200" dirty="0" smtClean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0143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6071659" y="1485579"/>
            <a:ext cx="2977362" cy="223224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9057" y="2263974"/>
            <a:ext cx="3562350" cy="34426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로그인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59" y="1485578"/>
            <a:ext cx="2977362" cy="223224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2" y="2277666"/>
            <a:ext cx="3552825" cy="34290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59" y="4077866"/>
            <a:ext cx="3048000" cy="2247900"/>
          </a:xfrm>
          <a:prstGeom prst="rect">
            <a:avLst/>
          </a:prstGeom>
        </p:spPr>
      </p:pic>
      <p:sp>
        <p:nvSpPr>
          <p:cNvPr id="28" name="오른쪽 화살표 27"/>
          <p:cNvSpPr/>
          <p:nvPr/>
        </p:nvSpPr>
        <p:spPr>
          <a:xfrm rot="19895113">
            <a:off x="4013775" y="3119676"/>
            <a:ext cx="2088232" cy="246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367457" y="2263974"/>
            <a:ext cx="1368152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로그인 </a:t>
            </a:r>
            <a:r>
              <a:rPr lang="ko-KR" altLang="en-US" sz="1400" dirty="0" err="1" smtClean="0"/>
              <a:t>실패시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9385071" y="1773610"/>
            <a:ext cx="2232248" cy="158417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아이디 또는 비밀번호가 일치하지 않을 시에는 메시지를 </a:t>
            </a:r>
            <a:r>
              <a:rPr lang="ko-KR" altLang="en-US" sz="1400" dirty="0" err="1" smtClean="0"/>
              <a:t>출력한채로</a:t>
            </a:r>
            <a:r>
              <a:rPr lang="ko-KR" altLang="en-US" sz="1400" dirty="0" smtClean="0"/>
              <a:t> 로그인 창을 새로 띄운다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31" name="오른쪽 화살표 30"/>
          <p:cNvSpPr/>
          <p:nvPr/>
        </p:nvSpPr>
        <p:spPr>
          <a:xfrm rot="1771654">
            <a:off x="4006051" y="4332086"/>
            <a:ext cx="2088232" cy="246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366091" y="5102434"/>
            <a:ext cx="1368152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로그인 </a:t>
            </a:r>
            <a:r>
              <a:rPr lang="ko-KR" altLang="en-US" sz="1400" dirty="0" err="1" smtClean="0"/>
              <a:t>성공시</a:t>
            </a:r>
            <a:endParaRPr lang="ko-KR" altLang="en-US" sz="1400" dirty="0"/>
          </a:p>
        </p:txBody>
      </p:sp>
      <p:sp>
        <p:nvSpPr>
          <p:cNvPr id="33" name="직사각형 32"/>
          <p:cNvSpPr/>
          <p:nvPr/>
        </p:nvSpPr>
        <p:spPr>
          <a:xfrm>
            <a:off x="9385071" y="4409728"/>
            <a:ext cx="2232248" cy="158417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로그인 </a:t>
            </a:r>
            <a:r>
              <a:rPr lang="ko-KR" altLang="en-US" sz="1400" dirty="0" smtClean="0"/>
              <a:t>성공 시</a:t>
            </a:r>
            <a:endParaRPr lang="en-US" altLang="ko-KR" sz="1400" dirty="0" smtClean="0"/>
          </a:p>
          <a:p>
            <a:pPr algn="ctr"/>
            <a:r>
              <a:rPr lang="en-US" altLang="ko-KR" sz="1400" dirty="0" err="1" smtClean="0"/>
              <a:t>SideMenu</a:t>
            </a:r>
            <a:r>
              <a:rPr lang="ko-KR" altLang="en-US" sz="1400" dirty="0" smtClean="0"/>
              <a:t>가 생성되고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관리자 첫 </a:t>
            </a:r>
            <a:r>
              <a:rPr lang="ko-KR" altLang="en-US" sz="1400" dirty="0" err="1" smtClean="0"/>
              <a:t>메인페이지인</a:t>
            </a:r>
            <a:r>
              <a:rPr lang="ko-KR" altLang="en-US" sz="1400" dirty="0" smtClean="0"/>
              <a:t> 결제 리스트 페이지로 이동한다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sp>
        <p:nvSpPr>
          <p:cNvPr id="34" name="직사각형 33"/>
          <p:cNvSpPr/>
          <p:nvPr/>
        </p:nvSpPr>
        <p:spPr>
          <a:xfrm>
            <a:off x="478829" y="1779650"/>
            <a:ext cx="3552577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관리자 사이트로 </a:t>
            </a:r>
            <a:r>
              <a:rPr lang="ko-KR" altLang="en-US" sz="1400" dirty="0" err="1" smtClean="0"/>
              <a:t>접근시</a:t>
            </a:r>
            <a:r>
              <a:rPr lang="ko-KR" altLang="en-US" sz="1400" dirty="0" smtClean="0"/>
              <a:t> 로그인 창만 뜸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107480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26" y="2676557"/>
            <a:ext cx="8707301" cy="3825048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결제 관리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639" y="2087086"/>
            <a:ext cx="525978" cy="5888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867" y="2494002"/>
            <a:ext cx="546732" cy="67909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700" y="2566983"/>
            <a:ext cx="398526" cy="588867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6178867" y="3187905"/>
            <a:ext cx="5467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38" y="1745984"/>
            <a:ext cx="4756447" cy="74801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798609" y="1276973"/>
            <a:ext cx="4756447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학부모명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학생명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강의명으로</a:t>
            </a:r>
            <a:r>
              <a:rPr lang="ko-KR" altLang="en-US" sz="1400" dirty="0" smtClean="0"/>
              <a:t> 검색 가능</a:t>
            </a:r>
            <a:endParaRPr lang="ko-KR" altLang="en-US" sz="14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675" y="3356113"/>
            <a:ext cx="3125341" cy="2113004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9203607" y="2628098"/>
            <a:ext cx="2895476" cy="6961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상태별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회원명</a:t>
            </a:r>
            <a:r>
              <a:rPr lang="ko-KR" altLang="en-US" sz="1400" dirty="0" smtClean="0"/>
              <a:t> 또는 강의명 으로 검색 하기 위한 쿼리</a:t>
            </a:r>
            <a:endParaRPr lang="ko-KR" altLang="en-US" sz="1400" dirty="0"/>
          </a:p>
        </p:txBody>
      </p:sp>
      <p:cxnSp>
        <p:nvCxnSpPr>
          <p:cNvPr id="19" name="꺾인 연결선 18"/>
          <p:cNvCxnSpPr/>
          <p:nvPr/>
        </p:nvCxnSpPr>
        <p:spPr>
          <a:xfrm rot="10800000">
            <a:off x="6725600" y="2675955"/>
            <a:ext cx="665751" cy="300243"/>
          </a:xfrm>
          <a:prstGeom prst="bentConnector3">
            <a:avLst>
              <a:gd name="adj1" fmla="val -22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/>
          <p:nvPr/>
        </p:nvCxnSpPr>
        <p:spPr>
          <a:xfrm rot="10800000">
            <a:off x="8094226" y="2675954"/>
            <a:ext cx="692146" cy="300245"/>
          </a:xfrm>
          <a:prstGeom prst="bentConnector3">
            <a:avLst>
              <a:gd name="adj1" fmla="val -422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endCxn id="6" idx="1"/>
          </p:cNvCxnSpPr>
          <p:nvPr/>
        </p:nvCxnSpPr>
        <p:spPr>
          <a:xfrm rot="5400000" flipH="1" flipV="1">
            <a:off x="962059" y="2479617"/>
            <a:ext cx="594677" cy="39848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8255446" y="1276973"/>
            <a:ext cx="3105126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결제상태에 따라서 리스트 출력</a:t>
            </a:r>
            <a:endParaRPr lang="ko-KR" altLang="en-US" sz="1400" dirty="0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90" y="1750947"/>
            <a:ext cx="4192718" cy="605994"/>
          </a:xfrm>
          <a:prstGeom prst="rect">
            <a:avLst/>
          </a:prstGeom>
        </p:spPr>
      </p:pic>
      <p:cxnSp>
        <p:nvCxnSpPr>
          <p:cNvPr id="48" name="직선 화살표 연결선 47"/>
          <p:cNvCxnSpPr/>
          <p:nvPr/>
        </p:nvCxnSpPr>
        <p:spPr>
          <a:xfrm flipV="1">
            <a:off x="3358902" y="2381520"/>
            <a:ext cx="0" cy="594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9119542" y="5806058"/>
            <a:ext cx="2891867" cy="44169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수정 버튼 클릭 시 결제 상세보기로 이동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155104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0" y="1485578"/>
            <a:ext cx="10887075" cy="454342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결제 관리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183438" y="2997746"/>
            <a:ext cx="2895476" cy="69619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결제상태만 변경 가능하며 </a:t>
            </a:r>
            <a:r>
              <a:rPr lang="ko-KR" altLang="en-US" sz="1400" dirty="0" err="1" smtClean="0"/>
              <a:t>환불대기시에는</a:t>
            </a:r>
            <a:r>
              <a:rPr lang="ko-KR" altLang="en-US" sz="1400" dirty="0" smtClean="0"/>
              <a:t> 환불에 대한 상세 내용을 표시</a:t>
            </a:r>
            <a:endParaRPr lang="ko-KR" altLang="en-US" sz="1400" dirty="0"/>
          </a:p>
        </p:txBody>
      </p:sp>
      <p:cxnSp>
        <p:nvCxnSpPr>
          <p:cNvPr id="12" name="꺾인 연결선 11"/>
          <p:cNvCxnSpPr>
            <a:endCxn id="21" idx="1"/>
          </p:cNvCxnSpPr>
          <p:nvPr/>
        </p:nvCxnSpPr>
        <p:spPr>
          <a:xfrm rot="16200000" flipV="1">
            <a:off x="7421384" y="4107900"/>
            <a:ext cx="1740132" cy="216024"/>
          </a:xfrm>
          <a:prstGeom prst="bentConnector4">
            <a:avLst>
              <a:gd name="adj1" fmla="val -19"/>
              <a:gd name="adj2" fmla="val 37188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7100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강의관리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2" y="1269554"/>
            <a:ext cx="6480720" cy="54809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446" y="1557586"/>
            <a:ext cx="648072" cy="106173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66" y="1557586"/>
            <a:ext cx="504056" cy="74479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78" y="1557586"/>
            <a:ext cx="667342" cy="50405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62" y="3433940"/>
            <a:ext cx="5396809" cy="114798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7319922" y="2915056"/>
            <a:ext cx="3955488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강사이름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강의상태별</a:t>
            </a:r>
            <a:r>
              <a:rPr lang="ko-KR" altLang="en-US" sz="1400" dirty="0" smtClean="0"/>
              <a:t> 조회 가능</a:t>
            </a:r>
            <a:endParaRPr lang="ko-KR" altLang="en-US" sz="1400" dirty="0"/>
          </a:p>
        </p:txBody>
      </p:sp>
      <p:cxnSp>
        <p:nvCxnSpPr>
          <p:cNvPr id="19" name="꺾인 연결선 18"/>
          <p:cNvCxnSpPr>
            <a:endCxn id="31" idx="3"/>
          </p:cNvCxnSpPr>
          <p:nvPr/>
        </p:nvCxnSpPr>
        <p:spPr>
          <a:xfrm rot="10800000" flipV="1">
            <a:off x="10603792" y="4509914"/>
            <a:ext cx="964022" cy="940250"/>
          </a:xfrm>
          <a:prstGeom prst="bentConnector3">
            <a:avLst>
              <a:gd name="adj1" fmla="val 4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319922" y="4946108"/>
            <a:ext cx="3283870" cy="100811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등록 상태에 따라 수정 또는 삭제 가능</a:t>
            </a:r>
            <a:r>
              <a:rPr lang="en-US" altLang="ko-KR" sz="1400" dirty="0" smtClean="0"/>
              <a:t>,</a:t>
            </a:r>
          </a:p>
          <a:p>
            <a:pPr algn="ctr"/>
            <a:r>
              <a:rPr lang="ko-KR" altLang="en-US" sz="1400" dirty="0" smtClean="0"/>
              <a:t>수정 버튼 클릭 시 수정 폼으로 이동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6068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개발목적 및 요구사항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1209368" y="725512"/>
            <a:ext cx="2365558" cy="256010"/>
          </a:xfrm>
        </p:spPr>
        <p:txBody>
          <a:bodyPr/>
          <a:lstStyle/>
          <a:p>
            <a:r>
              <a:rPr lang="ko-KR" altLang="en-US" dirty="0" smtClean="0"/>
              <a:t>관리자 요구사항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3028" y="1409215"/>
            <a:ext cx="3276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관리자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8642" y="2421682"/>
            <a:ext cx="10225136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관리자는 따로 회원가입을 할 수 없다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지정된 아이디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비밀번호를 통해 로그 인을 하면 관리자 페이지로 이동한다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결제관리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게시판관리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강사관리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강의관리를 통해 각각의 리스트들을 조건에 맞게 조회 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결제 관리에서 수강신청 또는 환불신청을 한 사용자와 결제완료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환불완료가 된 결제 리스트를 확인 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공지사항을 열람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 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FAQ</a:t>
            </a:r>
            <a:r>
              <a:rPr lang="ko-KR" altLang="en-US" dirty="0" smtClean="0"/>
              <a:t>를 열람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 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smtClean="0"/>
              <a:t>1:1 </a:t>
            </a:r>
            <a:r>
              <a:rPr lang="ko-KR" altLang="en-US" dirty="0" smtClean="0"/>
              <a:t>문의는 사용자가 등록 한 글에 댓 글을 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 할 수 있다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5125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강의수정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59" y="1313883"/>
            <a:ext cx="5472608" cy="25399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28" y="3853871"/>
            <a:ext cx="5458939" cy="28526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98" y="1313883"/>
            <a:ext cx="2299283" cy="1887431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040482" y="1370909"/>
            <a:ext cx="2664295" cy="45972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JqueryUI</a:t>
            </a:r>
            <a:r>
              <a:rPr lang="ko-KR" altLang="en-US" sz="1400" dirty="0" smtClean="0"/>
              <a:t>를 이용하여 </a:t>
            </a:r>
            <a:r>
              <a:rPr lang="en-US" altLang="ko-KR" sz="1400" dirty="0" err="1" smtClean="0"/>
              <a:t>DatePicker</a:t>
            </a:r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482" y="1865436"/>
            <a:ext cx="2671347" cy="1230335"/>
          </a:xfrm>
          <a:prstGeom prst="rect">
            <a:avLst/>
          </a:prstGeom>
        </p:spPr>
      </p:pic>
      <p:cxnSp>
        <p:nvCxnSpPr>
          <p:cNvPr id="32" name="꺾인 연결선 31"/>
          <p:cNvCxnSpPr>
            <a:endCxn id="11" idx="1"/>
          </p:cNvCxnSpPr>
          <p:nvPr/>
        </p:nvCxnSpPr>
        <p:spPr>
          <a:xfrm flipV="1">
            <a:off x="2638822" y="2257599"/>
            <a:ext cx="3384376" cy="1388219"/>
          </a:xfrm>
          <a:prstGeom prst="bentConnector3">
            <a:avLst>
              <a:gd name="adj1" fmla="val 2672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97" y="3622216"/>
            <a:ext cx="5598942" cy="399925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196" y="4784026"/>
            <a:ext cx="5598943" cy="933883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6023196" y="4145030"/>
            <a:ext cx="5681579" cy="5161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HTML </a:t>
            </a:r>
            <a:r>
              <a:rPr lang="ko-KR" altLang="en-US" sz="1400" dirty="0" smtClean="0"/>
              <a:t>폼에서 받아온 </a:t>
            </a:r>
            <a:r>
              <a:rPr lang="en-US" altLang="ko-KR" sz="1400" dirty="0" smtClean="0"/>
              <a:t>File </a:t>
            </a:r>
            <a:r>
              <a:rPr lang="ko-KR" altLang="en-US" sz="1400" dirty="0" smtClean="0"/>
              <a:t>을 </a:t>
            </a:r>
            <a:r>
              <a:rPr lang="en-US" altLang="ko-KR" sz="1400" dirty="0" err="1" smtClean="0"/>
              <a:t>FileUploadUtil.fileUpload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을 통해 폴더를 생성하고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그 폴더에 파일을 저장한다</a:t>
            </a:r>
            <a:r>
              <a:rPr lang="en-US" altLang="ko-KR" sz="1400" dirty="0" smtClean="0"/>
              <a:t>.</a:t>
            </a:r>
          </a:p>
        </p:txBody>
      </p:sp>
      <p:cxnSp>
        <p:nvCxnSpPr>
          <p:cNvPr id="42" name="직선 화살표 연결선 41"/>
          <p:cNvCxnSpPr>
            <a:stCxn id="11" idx="3"/>
          </p:cNvCxnSpPr>
          <p:nvPr/>
        </p:nvCxnSpPr>
        <p:spPr>
          <a:xfrm>
            <a:off x="8322481" y="2257599"/>
            <a:ext cx="71800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3459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공지사항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59" y="1557586"/>
            <a:ext cx="6463927" cy="48965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68" y="1184926"/>
            <a:ext cx="604740" cy="76126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49" y="1565556"/>
            <a:ext cx="504056" cy="744799"/>
          </a:xfrm>
          <a:prstGeom prst="rect">
            <a:avLst/>
          </a:prstGeom>
        </p:spPr>
      </p:pic>
      <p:cxnSp>
        <p:nvCxnSpPr>
          <p:cNvPr id="10" name="꺾인 연결선 9"/>
          <p:cNvCxnSpPr>
            <a:endCxn id="6" idx="1"/>
          </p:cNvCxnSpPr>
          <p:nvPr/>
        </p:nvCxnSpPr>
        <p:spPr>
          <a:xfrm rot="5400000" flipH="1" flipV="1">
            <a:off x="811957" y="1592223"/>
            <a:ext cx="424077" cy="37074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endCxn id="17" idx="1"/>
          </p:cNvCxnSpPr>
          <p:nvPr/>
        </p:nvCxnSpPr>
        <p:spPr>
          <a:xfrm flipV="1">
            <a:off x="6633736" y="1937956"/>
            <a:ext cx="668813" cy="123686"/>
          </a:xfrm>
          <a:prstGeom prst="bentConnector3">
            <a:avLst>
              <a:gd name="adj1" fmla="val -258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814108" y="1184926"/>
            <a:ext cx="0" cy="742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806605" y="4981281"/>
            <a:ext cx="3283870" cy="7200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페이징</a:t>
            </a:r>
            <a:r>
              <a:rPr lang="ko-KR" altLang="en-US" sz="1400" dirty="0" smtClean="0"/>
              <a:t> 기능 처리로 기본으로 </a:t>
            </a:r>
            <a:r>
              <a:rPr lang="ko-KR" altLang="en-US" sz="1400" dirty="0" err="1" smtClean="0"/>
              <a:t>한페이지당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개의 글이 출력되고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개가 넘어가면 페이지 수 증가</a:t>
            </a:r>
            <a:endParaRPr lang="en-US" altLang="ko-KR" sz="1400" dirty="0" smtClean="0"/>
          </a:p>
        </p:txBody>
      </p:sp>
      <p:cxnSp>
        <p:nvCxnSpPr>
          <p:cNvPr id="22" name="꺾인 연결선 21"/>
          <p:cNvCxnSpPr>
            <a:endCxn id="26" idx="2"/>
          </p:cNvCxnSpPr>
          <p:nvPr/>
        </p:nvCxnSpPr>
        <p:spPr>
          <a:xfrm flipV="1">
            <a:off x="4006974" y="5701361"/>
            <a:ext cx="5441566" cy="53674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7824350" y="1565556"/>
            <a:ext cx="3283870" cy="114814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SelectBox</a:t>
            </a:r>
            <a:r>
              <a:rPr lang="ko-KR" altLang="en-US" sz="1400" dirty="0" smtClean="0"/>
              <a:t>에서 선택한 </a:t>
            </a:r>
            <a:r>
              <a:rPr lang="ko-KR" altLang="en-US" sz="1400" dirty="0" err="1" smtClean="0"/>
              <a:t>줄수에</a:t>
            </a:r>
            <a:r>
              <a:rPr lang="ko-KR" altLang="en-US" sz="1400" dirty="0" smtClean="0"/>
              <a:t> 맞춰서 </a:t>
            </a:r>
            <a:r>
              <a:rPr lang="ko-KR" altLang="en-US" sz="1400" dirty="0" err="1" smtClean="0"/>
              <a:t>페이징</a:t>
            </a:r>
            <a:r>
              <a:rPr lang="ko-KR" altLang="en-US" sz="1400" dirty="0" smtClean="0"/>
              <a:t> 기능을 처리하여 선택한 </a:t>
            </a:r>
            <a:r>
              <a:rPr lang="ko-KR" altLang="en-US" sz="1400" dirty="0" err="1" smtClean="0"/>
              <a:t>줄수</a:t>
            </a:r>
            <a:r>
              <a:rPr lang="ko-KR" altLang="en-US" sz="1400" dirty="0" smtClean="0"/>
              <a:t> 만큼 글이 출력되고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줄수가</a:t>
            </a:r>
            <a:r>
              <a:rPr lang="ko-KR" altLang="en-US" sz="1400" dirty="0" smtClean="0"/>
              <a:t> 넘어가면 페이지 수가 증가</a:t>
            </a:r>
            <a:endParaRPr lang="en-US" altLang="ko-KR" sz="1400" dirty="0" smtClean="0"/>
          </a:p>
        </p:txBody>
      </p:sp>
      <p:sp>
        <p:nvSpPr>
          <p:cNvPr id="47" name="직사각형 46"/>
          <p:cNvSpPr/>
          <p:nvPr/>
        </p:nvSpPr>
        <p:spPr>
          <a:xfrm>
            <a:off x="7824350" y="2745817"/>
            <a:ext cx="3283870" cy="7200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글 등록 버튼 클릭 시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공지사항 글 등록 페이지로 이동</a:t>
            </a:r>
            <a:endParaRPr lang="en-US" altLang="ko-KR" sz="1400" dirty="0" smtClean="0"/>
          </a:p>
        </p:txBody>
      </p:sp>
      <p:cxnSp>
        <p:nvCxnSpPr>
          <p:cNvPr id="51" name="꺾인 연결선 50"/>
          <p:cNvCxnSpPr>
            <a:endCxn id="47" idx="1"/>
          </p:cNvCxnSpPr>
          <p:nvPr/>
        </p:nvCxnSpPr>
        <p:spPr>
          <a:xfrm rot="5400000" flipH="1" flipV="1">
            <a:off x="6149738" y="4203454"/>
            <a:ext cx="2772209" cy="57701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6770409" y="5878066"/>
            <a:ext cx="4769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4061386" y="1671608"/>
            <a:ext cx="2031059" cy="65638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공지사항 제목 클릭 시 상세페이지 이동</a:t>
            </a:r>
            <a:endParaRPr lang="en-US" altLang="ko-KR" sz="1400" dirty="0" smtClean="0"/>
          </a:p>
        </p:txBody>
      </p:sp>
      <p:cxnSp>
        <p:nvCxnSpPr>
          <p:cNvPr id="74" name="직선 화살표 연결선 73"/>
          <p:cNvCxnSpPr>
            <a:stCxn id="70" idx="1"/>
          </p:cNvCxnSpPr>
          <p:nvPr/>
        </p:nvCxnSpPr>
        <p:spPr>
          <a:xfrm flipH="1">
            <a:off x="2115205" y="1999799"/>
            <a:ext cx="1946181" cy="13973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868" y="3474574"/>
            <a:ext cx="3266125" cy="7674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457" y="4256975"/>
            <a:ext cx="3225018" cy="4448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724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2021479"/>
            <a:ext cx="6957124" cy="86237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공지사항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63" y="3448853"/>
            <a:ext cx="604740" cy="761261"/>
          </a:xfrm>
          <a:prstGeom prst="rect">
            <a:avLst/>
          </a:prstGeom>
        </p:spPr>
      </p:pic>
      <p:cxnSp>
        <p:nvCxnSpPr>
          <p:cNvPr id="10" name="꺾인 연결선 9"/>
          <p:cNvCxnSpPr>
            <a:stCxn id="6" idx="0"/>
          </p:cNvCxnSpPr>
          <p:nvPr/>
        </p:nvCxnSpPr>
        <p:spPr>
          <a:xfrm rot="16200000" flipV="1">
            <a:off x="218351" y="2767670"/>
            <a:ext cx="1243195" cy="11917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8" y="5013970"/>
            <a:ext cx="6957124" cy="603144"/>
          </a:xfrm>
          <a:prstGeom prst="rect">
            <a:avLst/>
          </a:prstGeom>
        </p:spPr>
      </p:pic>
      <p:cxnSp>
        <p:nvCxnSpPr>
          <p:cNvPr id="23" name="꺾인 연결선 22"/>
          <p:cNvCxnSpPr>
            <a:stCxn id="6" idx="2"/>
          </p:cNvCxnSpPr>
          <p:nvPr/>
        </p:nvCxnSpPr>
        <p:spPr>
          <a:xfrm rot="5400000">
            <a:off x="438020" y="4552457"/>
            <a:ext cx="803856" cy="119171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422757" y="3088813"/>
            <a:ext cx="3955488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제목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내용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작성 날짜 검색 가능</a:t>
            </a:r>
            <a:endParaRPr lang="ko-KR" altLang="en-US" sz="1400" dirty="0"/>
          </a:p>
        </p:txBody>
      </p:sp>
      <p:sp>
        <p:nvSpPr>
          <p:cNvPr id="29" name="직사각형 28"/>
          <p:cNvSpPr/>
          <p:nvPr/>
        </p:nvSpPr>
        <p:spPr>
          <a:xfrm>
            <a:off x="1425036" y="4202143"/>
            <a:ext cx="4166113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작성 날짜 선택 시 </a:t>
            </a:r>
            <a:r>
              <a:rPr lang="en-US" altLang="ko-KR" sz="1400" dirty="0" smtClean="0"/>
              <a:t>Text</a:t>
            </a:r>
            <a:r>
              <a:rPr lang="ko-KR" altLang="en-US" sz="1400" dirty="0" smtClean="0"/>
              <a:t>사라지고 </a:t>
            </a:r>
            <a:r>
              <a:rPr lang="en-US" altLang="ko-KR" sz="1400" dirty="0" err="1" smtClean="0"/>
              <a:t>DatePicker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98" y="3572202"/>
            <a:ext cx="3598619" cy="161992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875" y="2349674"/>
            <a:ext cx="3575466" cy="369422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7599874" y="2965629"/>
            <a:ext cx="3575466" cy="3600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Select Box </a:t>
            </a:r>
            <a:r>
              <a:rPr lang="ko-KR" altLang="en-US" sz="1400" dirty="0" smtClean="0"/>
              <a:t>선택조건 바뀔 시 처리 함수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="" xmlns:p14="http://schemas.microsoft.com/office/powerpoint/2010/main" val="136004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공지사항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59" y="1773610"/>
            <a:ext cx="7616056" cy="468052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209368" y="1524240"/>
            <a:ext cx="2071439" cy="3186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작성자는 관리자로 출력</a:t>
            </a:r>
            <a:endParaRPr lang="en-US" altLang="ko-KR" sz="1300" dirty="0" smtClean="0"/>
          </a:p>
        </p:txBody>
      </p:sp>
      <p:cxnSp>
        <p:nvCxnSpPr>
          <p:cNvPr id="9" name="꺾인 연결선 8"/>
          <p:cNvCxnSpPr>
            <a:endCxn id="19" idx="2"/>
          </p:cNvCxnSpPr>
          <p:nvPr/>
        </p:nvCxnSpPr>
        <p:spPr>
          <a:xfrm rot="5400000" flipH="1" flipV="1">
            <a:off x="1756535" y="2005137"/>
            <a:ext cx="650762" cy="326344"/>
          </a:xfrm>
          <a:prstGeom prst="bentConnector3">
            <a:avLst>
              <a:gd name="adj1" fmla="val 136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056" y="3946409"/>
            <a:ext cx="2726568" cy="84523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056" y="4916330"/>
            <a:ext cx="2726568" cy="828931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1735167" y="4207462"/>
            <a:ext cx="2160240" cy="2980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제목을 입력하지 않을 시</a:t>
            </a:r>
            <a:endParaRPr lang="en-US" altLang="ko-KR" sz="1300" dirty="0" smtClean="0"/>
          </a:p>
        </p:txBody>
      </p:sp>
      <p:sp>
        <p:nvSpPr>
          <p:cNvPr id="40" name="직사각형 39"/>
          <p:cNvSpPr/>
          <p:nvPr/>
        </p:nvSpPr>
        <p:spPr>
          <a:xfrm>
            <a:off x="1735167" y="5181790"/>
            <a:ext cx="2160240" cy="2980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내용을 입력하지 않을 시</a:t>
            </a:r>
            <a:endParaRPr lang="en-US" altLang="ko-KR" sz="1300" dirty="0" smtClean="0"/>
          </a:p>
        </p:txBody>
      </p:sp>
      <p:sp>
        <p:nvSpPr>
          <p:cNvPr id="36" name="오른쪽 화살표 35"/>
          <p:cNvSpPr/>
          <p:nvPr/>
        </p:nvSpPr>
        <p:spPr>
          <a:xfrm>
            <a:off x="3940995" y="4326237"/>
            <a:ext cx="644090" cy="8558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오른쪽 화살표 41"/>
          <p:cNvSpPr/>
          <p:nvPr/>
        </p:nvSpPr>
        <p:spPr>
          <a:xfrm>
            <a:off x="3934966" y="5288005"/>
            <a:ext cx="644090" cy="8558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/>
          <p:nvPr/>
        </p:nvCxnSpPr>
        <p:spPr>
          <a:xfrm>
            <a:off x="4579056" y="3946409"/>
            <a:ext cx="0" cy="8452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7305624" y="3946409"/>
            <a:ext cx="0" cy="8452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4579056" y="4791645"/>
            <a:ext cx="27265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4579056" y="4916330"/>
            <a:ext cx="0" cy="8289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4579056" y="5745261"/>
            <a:ext cx="27265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7305624" y="4916330"/>
            <a:ext cx="0" cy="8289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4579056" y="3946409"/>
            <a:ext cx="27265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4579056" y="4916330"/>
            <a:ext cx="27265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endCxn id="40" idx="2"/>
          </p:cNvCxnSpPr>
          <p:nvPr/>
        </p:nvCxnSpPr>
        <p:spPr>
          <a:xfrm rot="10800000">
            <a:off x="2815288" y="5479802"/>
            <a:ext cx="4720079" cy="83031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40" idx="0"/>
            <a:endCxn id="39" idx="2"/>
          </p:cNvCxnSpPr>
          <p:nvPr/>
        </p:nvCxnSpPr>
        <p:spPr>
          <a:xfrm flipV="1">
            <a:off x="2815287" y="4505474"/>
            <a:ext cx="0" cy="6763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8039422" y="1526442"/>
            <a:ext cx="2673833" cy="7035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 err="1" smtClean="0"/>
              <a:t>CKEditor</a:t>
            </a:r>
            <a:r>
              <a:rPr lang="ko-KR" altLang="en-US" sz="1300" dirty="0" smtClean="0"/>
              <a:t> 적용하기 위해서 필요한 파일을 추가 및 스크립트 적용</a:t>
            </a:r>
            <a:endParaRPr lang="en-US" altLang="ko-KR" sz="1300" dirty="0" smtClean="0"/>
          </a:p>
        </p:txBody>
      </p:sp>
      <p:cxnSp>
        <p:nvCxnSpPr>
          <p:cNvPr id="67" name="꺾인 연결선 66"/>
          <p:cNvCxnSpPr>
            <a:endCxn id="66" idx="1"/>
          </p:cNvCxnSpPr>
          <p:nvPr/>
        </p:nvCxnSpPr>
        <p:spPr>
          <a:xfrm flipV="1">
            <a:off x="4295006" y="1878235"/>
            <a:ext cx="3744416" cy="1778386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255" y="1475692"/>
            <a:ext cx="942239" cy="1731365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70" y="3207057"/>
            <a:ext cx="3625211" cy="143035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70" y="5745261"/>
            <a:ext cx="3726879" cy="156761"/>
          </a:xfrm>
          <a:prstGeom prst="rect">
            <a:avLst/>
          </a:prstGeom>
        </p:spPr>
      </p:pic>
      <p:sp>
        <p:nvSpPr>
          <p:cNvPr id="78" name="직사각형 77"/>
          <p:cNvSpPr/>
          <p:nvPr/>
        </p:nvSpPr>
        <p:spPr>
          <a:xfrm>
            <a:off x="8039422" y="2651894"/>
            <a:ext cx="2647460" cy="5551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밑의 코드를 작성할 시 </a:t>
            </a:r>
            <a:r>
              <a:rPr lang="en-US" altLang="ko-KR" sz="1300" dirty="0" err="1" smtClean="0"/>
              <a:t>TextArea</a:t>
            </a:r>
            <a:r>
              <a:rPr lang="ko-KR" altLang="en-US" sz="1300" dirty="0" smtClean="0"/>
              <a:t>에 </a:t>
            </a:r>
            <a:r>
              <a:rPr lang="en-US" altLang="ko-KR" sz="1300" dirty="0" err="1" smtClean="0"/>
              <a:t>CKEditor</a:t>
            </a:r>
            <a:r>
              <a:rPr lang="ko-KR" altLang="en-US" sz="1300" dirty="0" smtClean="0"/>
              <a:t>가 </a:t>
            </a:r>
            <a:r>
              <a:rPr lang="ko-KR" altLang="en-US" sz="1300" dirty="0" err="1" smtClean="0"/>
              <a:t>적용되서</a:t>
            </a:r>
            <a:r>
              <a:rPr lang="ko-KR" altLang="en-US" sz="1300" dirty="0" smtClean="0"/>
              <a:t> 출력</a:t>
            </a:r>
            <a:endParaRPr lang="en-US" altLang="ko-KR" sz="1300" dirty="0" smtClean="0"/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795" y="2300756"/>
            <a:ext cx="2647460" cy="259513"/>
          </a:xfrm>
          <a:prstGeom prst="rect">
            <a:avLst/>
          </a:prstGeom>
        </p:spPr>
      </p:pic>
      <p:sp>
        <p:nvSpPr>
          <p:cNvPr id="83" name="직사각형 82"/>
          <p:cNvSpPr/>
          <p:nvPr/>
        </p:nvSpPr>
        <p:spPr>
          <a:xfrm>
            <a:off x="8039422" y="4660840"/>
            <a:ext cx="3616072" cy="9535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위처럼 설정만 해주면 작성한 텍스트 내용을 불러오지 못하므로 밑의 코드를 추가시켜 텍스트 형태로 값을 변환해서 텍스트 내용을 저장한다</a:t>
            </a:r>
            <a:endParaRPr lang="en-US" altLang="ko-KR" sz="1300" dirty="0" smtClean="0"/>
          </a:p>
        </p:txBody>
      </p:sp>
    </p:spTree>
    <p:extLst>
      <p:ext uri="{BB962C8B-B14F-4D97-AF65-F5344CB8AC3E}">
        <p14:creationId xmlns="" xmlns:p14="http://schemas.microsoft.com/office/powerpoint/2010/main" val="325456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공지사항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0" y="1341562"/>
            <a:ext cx="8700381" cy="4896544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6887294" y="3933850"/>
            <a:ext cx="2673833" cy="55957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수정 버튼 클릭 시 </a:t>
            </a:r>
            <a:endParaRPr lang="en-US" altLang="ko-KR" sz="1300" dirty="0" smtClean="0"/>
          </a:p>
          <a:p>
            <a:pPr algn="ctr"/>
            <a:r>
              <a:rPr lang="ko-KR" altLang="en-US" sz="1300" dirty="0" smtClean="0"/>
              <a:t>공지사항 수정 페이지로 이동</a:t>
            </a:r>
            <a:endParaRPr lang="en-US" altLang="ko-KR" sz="1300" dirty="0" smtClean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8189041" y="4493420"/>
            <a:ext cx="31235" cy="13846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endCxn id="44" idx="2"/>
          </p:cNvCxnSpPr>
          <p:nvPr/>
        </p:nvCxnSpPr>
        <p:spPr>
          <a:xfrm rot="5400000" flipH="1" flipV="1">
            <a:off x="8437850" y="3787450"/>
            <a:ext cx="2124236" cy="2056997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9191550" y="3069754"/>
            <a:ext cx="2673833" cy="68407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삭제 버튼 클릭 시 글 삭제 여부 창 출력</a:t>
            </a:r>
            <a:endParaRPr lang="en-US" altLang="ko-KR" sz="1300" dirty="0" smtClean="0"/>
          </a:p>
          <a:p>
            <a:pPr algn="ctr"/>
            <a:r>
              <a:rPr lang="ko-KR" altLang="en-US" sz="1300" dirty="0" smtClean="0"/>
              <a:t>확인 버튼 클릭 시 삭제</a:t>
            </a:r>
            <a:endParaRPr lang="en-US" altLang="ko-KR" sz="1300" dirty="0" smtClean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729" y="1386916"/>
            <a:ext cx="3129475" cy="956882"/>
          </a:xfrm>
          <a:prstGeom prst="rect">
            <a:avLst/>
          </a:prstGeom>
        </p:spPr>
      </p:pic>
      <p:cxnSp>
        <p:nvCxnSpPr>
          <p:cNvPr id="24" name="직선 연결선 23"/>
          <p:cNvCxnSpPr/>
          <p:nvPr/>
        </p:nvCxnSpPr>
        <p:spPr>
          <a:xfrm>
            <a:off x="8963729" y="1379303"/>
            <a:ext cx="0" cy="984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963729" y="2343798"/>
            <a:ext cx="31294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12093204" y="1386916"/>
            <a:ext cx="0" cy="976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8963729" y="1379303"/>
            <a:ext cx="3129475" cy="76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44" idx="0"/>
            <a:endCxn id="21" idx="2"/>
          </p:cNvCxnSpPr>
          <p:nvPr/>
        </p:nvCxnSpPr>
        <p:spPr>
          <a:xfrm flipV="1">
            <a:off x="10528467" y="2343798"/>
            <a:ext cx="0" cy="7259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22829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공지사항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0" y="1413570"/>
            <a:ext cx="8280920" cy="5090917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54" y="3933850"/>
            <a:ext cx="2726568" cy="845236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054" y="4903771"/>
            <a:ext cx="2726568" cy="828931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1883165" y="4194903"/>
            <a:ext cx="2160240" cy="2980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제목을 입력하지 않을 시</a:t>
            </a:r>
            <a:endParaRPr lang="en-US" altLang="ko-KR" sz="1300" dirty="0" smtClean="0"/>
          </a:p>
        </p:txBody>
      </p:sp>
      <p:sp>
        <p:nvSpPr>
          <p:cNvPr id="51" name="직사각형 50"/>
          <p:cNvSpPr/>
          <p:nvPr/>
        </p:nvSpPr>
        <p:spPr>
          <a:xfrm>
            <a:off x="1883165" y="5169231"/>
            <a:ext cx="2160240" cy="29801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내용을 입력하지 않을 시</a:t>
            </a:r>
            <a:endParaRPr lang="en-US" altLang="ko-KR" sz="1300" dirty="0" smtClean="0"/>
          </a:p>
        </p:txBody>
      </p:sp>
      <p:sp>
        <p:nvSpPr>
          <p:cNvPr id="52" name="오른쪽 화살표 51"/>
          <p:cNvSpPr/>
          <p:nvPr/>
        </p:nvSpPr>
        <p:spPr>
          <a:xfrm>
            <a:off x="4088993" y="4313678"/>
            <a:ext cx="644090" cy="8558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오른쪽 화살표 53"/>
          <p:cNvSpPr/>
          <p:nvPr/>
        </p:nvSpPr>
        <p:spPr>
          <a:xfrm>
            <a:off x="4082964" y="5275446"/>
            <a:ext cx="644090" cy="8558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4727054" y="3933850"/>
            <a:ext cx="0" cy="8452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7453622" y="3933850"/>
            <a:ext cx="0" cy="8452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727054" y="4779086"/>
            <a:ext cx="27265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4727054" y="4903771"/>
            <a:ext cx="0" cy="8289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727054" y="5732702"/>
            <a:ext cx="27265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7453622" y="4903771"/>
            <a:ext cx="0" cy="8289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4727054" y="3933850"/>
            <a:ext cx="27265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4727054" y="4903771"/>
            <a:ext cx="27265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꺾인 연결선 68"/>
          <p:cNvCxnSpPr>
            <a:endCxn id="51" idx="2"/>
          </p:cNvCxnSpPr>
          <p:nvPr/>
        </p:nvCxnSpPr>
        <p:spPr>
          <a:xfrm rot="10800000">
            <a:off x="2963286" y="5467243"/>
            <a:ext cx="4720079" cy="830312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51" idx="0"/>
            <a:endCxn id="49" idx="2"/>
          </p:cNvCxnSpPr>
          <p:nvPr/>
        </p:nvCxnSpPr>
        <p:spPr>
          <a:xfrm flipV="1">
            <a:off x="2963285" y="4492915"/>
            <a:ext cx="0" cy="6763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99" y="3534144"/>
            <a:ext cx="2592288" cy="18075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99" y="1917626"/>
            <a:ext cx="2597176" cy="677524"/>
          </a:xfrm>
          <a:prstGeom prst="rect">
            <a:avLst/>
          </a:prstGeom>
        </p:spPr>
      </p:pic>
      <p:cxnSp>
        <p:nvCxnSpPr>
          <p:cNvPr id="11" name="꺾인 연결선 10"/>
          <p:cNvCxnSpPr>
            <a:stCxn id="46" idx="0"/>
            <a:endCxn id="8" idx="0"/>
          </p:cNvCxnSpPr>
          <p:nvPr/>
        </p:nvCxnSpPr>
        <p:spPr>
          <a:xfrm rot="5400000" flipH="1" flipV="1">
            <a:off x="7024700" y="983264"/>
            <a:ext cx="2016224" cy="3884949"/>
          </a:xfrm>
          <a:prstGeom prst="bentConnector3">
            <a:avLst>
              <a:gd name="adj1" fmla="val 11133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8676699" y="2669204"/>
            <a:ext cx="2592598" cy="7300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Text</a:t>
            </a:r>
            <a:r>
              <a:rPr lang="ko-KR" altLang="en-US" sz="1300" dirty="0" smtClean="0"/>
              <a:t>에 글을 입력하지 않고 저장버튼 클릭 시 유효성 검사 진행</a:t>
            </a:r>
            <a:endParaRPr lang="en-US" altLang="ko-KR" sz="1300" dirty="0" smtClean="0"/>
          </a:p>
        </p:txBody>
      </p:sp>
    </p:spTree>
    <p:extLst>
      <p:ext uri="{BB962C8B-B14F-4D97-AF65-F5344CB8AC3E}">
        <p14:creationId xmlns="" xmlns:p14="http://schemas.microsoft.com/office/powerpoint/2010/main" val="389358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</a:t>
            </a:r>
            <a:r>
              <a:rPr lang="en-US" altLang="ko-KR" dirty="0" smtClean="0"/>
              <a:t>FAQ(</a:t>
            </a:r>
            <a:r>
              <a:rPr lang="ko-KR" altLang="en-US" dirty="0" smtClean="0"/>
              <a:t>자주 묻는 질문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58" y="1629594"/>
            <a:ext cx="6443894" cy="48245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68" y="1197546"/>
            <a:ext cx="434216" cy="752641"/>
          </a:xfrm>
          <a:prstGeom prst="rect">
            <a:avLst/>
          </a:prstGeom>
        </p:spPr>
      </p:pic>
      <p:cxnSp>
        <p:nvCxnSpPr>
          <p:cNvPr id="29" name="꺾인 연결선 28"/>
          <p:cNvCxnSpPr/>
          <p:nvPr/>
        </p:nvCxnSpPr>
        <p:spPr>
          <a:xfrm rot="5400000" flipH="1" flipV="1">
            <a:off x="775954" y="1628228"/>
            <a:ext cx="496084" cy="370745"/>
          </a:xfrm>
          <a:prstGeom prst="bentConnector3">
            <a:avLst>
              <a:gd name="adj1" fmla="val 9537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49" y="1565556"/>
            <a:ext cx="504056" cy="744799"/>
          </a:xfrm>
          <a:prstGeom prst="rect">
            <a:avLst/>
          </a:prstGeom>
        </p:spPr>
      </p:pic>
      <p:cxnSp>
        <p:nvCxnSpPr>
          <p:cNvPr id="33" name="꺾인 연결선 32"/>
          <p:cNvCxnSpPr>
            <a:endCxn id="32" idx="1"/>
          </p:cNvCxnSpPr>
          <p:nvPr/>
        </p:nvCxnSpPr>
        <p:spPr>
          <a:xfrm flipV="1">
            <a:off x="6599262" y="1937956"/>
            <a:ext cx="703287" cy="123687"/>
          </a:xfrm>
          <a:prstGeom prst="bentConnector3">
            <a:avLst>
              <a:gd name="adj1" fmla="val 199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7824350" y="1565556"/>
            <a:ext cx="3283870" cy="114814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SelectBox</a:t>
            </a:r>
            <a:r>
              <a:rPr lang="ko-KR" altLang="en-US" sz="1400" dirty="0" smtClean="0"/>
              <a:t>에서 선택한 </a:t>
            </a:r>
            <a:r>
              <a:rPr lang="ko-KR" altLang="en-US" sz="1400" dirty="0" err="1" smtClean="0"/>
              <a:t>줄수에</a:t>
            </a:r>
            <a:r>
              <a:rPr lang="ko-KR" altLang="en-US" sz="1400" dirty="0" smtClean="0"/>
              <a:t> 맞춰서 </a:t>
            </a:r>
            <a:r>
              <a:rPr lang="ko-KR" altLang="en-US" sz="1400" dirty="0" err="1" smtClean="0"/>
              <a:t>페이징</a:t>
            </a:r>
            <a:r>
              <a:rPr lang="ko-KR" altLang="en-US" sz="1400" dirty="0" smtClean="0"/>
              <a:t> 기능을 처리하여 선택한 </a:t>
            </a:r>
            <a:r>
              <a:rPr lang="ko-KR" altLang="en-US" sz="1400" dirty="0" err="1" smtClean="0"/>
              <a:t>줄수</a:t>
            </a:r>
            <a:r>
              <a:rPr lang="ko-KR" altLang="en-US" sz="1400" dirty="0" smtClean="0"/>
              <a:t> 만큼 글이 출력되고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줄수가</a:t>
            </a:r>
            <a:r>
              <a:rPr lang="ko-KR" altLang="en-US" sz="1400" dirty="0" smtClean="0"/>
              <a:t> 넘어가면 페이지 수가 증가</a:t>
            </a:r>
            <a:endParaRPr lang="en-US" altLang="ko-KR" sz="1400" dirty="0" smtClean="0"/>
          </a:p>
        </p:txBody>
      </p:sp>
      <p:sp>
        <p:nvSpPr>
          <p:cNvPr id="40" name="직사각형 39"/>
          <p:cNvSpPr/>
          <p:nvPr/>
        </p:nvSpPr>
        <p:spPr>
          <a:xfrm>
            <a:off x="7806605" y="4981281"/>
            <a:ext cx="3283870" cy="7200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페이징</a:t>
            </a:r>
            <a:r>
              <a:rPr lang="ko-KR" altLang="en-US" sz="1400" dirty="0" smtClean="0"/>
              <a:t> 기능 처리로 기본으로 </a:t>
            </a:r>
            <a:r>
              <a:rPr lang="ko-KR" altLang="en-US" sz="1400" dirty="0" err="1" smtClean="0"/>
              <a:t>한페이지당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개의 글이 출력되고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개가 넘어가면 페이지 수 증가</a:t>
            </a:r>
            <a:endParaRPr lang="en-US" altLang="ko-KR" sz="1400" dirty="0" smtClean="0"/>
          </a:p>
        </p:txBody>
      </p:sp>
      <p:cxnSp>
        <p:nvCxnSpPr>
          <p:cNvPr id="41" name="꺾인 연결선 40"/>
          <p:cNvCxnSpPr>
            <a:endCxn id="40" idx="2"/>
          </p:cNvCxnSpPr>
          <p:nvPr/>
        </p:nvCxnSpPr>
        <p:spPr>
          <a:xfrm flipV="1">
            <a:off x="3934966" y="5701361"/>
            <a:ext cx="5513574" cy="60875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/>
          <p:nvPr/>
        </p:nvCxnSpPr>
        <p:spPr>
          <a:xfrm rot="5400000" flipH="1" flipV="1">
            <a:off x="6347710" y="4545442"/>
            <a:ext cx="2376264" cy="577016"/>
          </a:xfrm>
          <a:prstGeom prst="bentConnector3">
            <a:avLst>
              <a:gd name="adj1" fmla="val 10002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6770409" y="6022082"/>
            <a:ext cx="47692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7824350" y="3285778"/>
            <a:ext cx="3283870" cy="7200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글 등록 버튼 클릭 시</a:t>
            </a:r>
            <a:endParaRPr lang="en-US" altLang="ko-KR" sz="1400" dirty="0" smtClean="0"/>
          </a:p>
          <a:p>
            <a:pPr algn="ctr"/>
            <a:r>
              <a:rPr lang="en-US" altLang="ko-KR" sz="1400" dirty="0" smtClean="0"/>
              <a:t>FAQ(</a:t>
            </a:r>
            <a:r>
              <a:rPr lang="ko-KR" altLang="en-US" sz="1400" dirty="0" smtClean="0"/>
              <a:t>자주 묻는 질문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 글 등록 페이지로 이동</a:t>
            </a:r>
            <a:endParaRPr lang="en-US" altLang="ko-KR" sz="1400" dirty="0" smtClean="0"/>
          </a:p>
        </p:txBody>
      </p:sp>
      <p:sp>
        <p:nvSpPr>
          <p:cNvPr id="55" name="직사각형 54"/>
          <p:cNvSpPr/>
          <p:nvPr/>
        </p:nvSpPr>
        <p:spPr>
          <a:xfrm>
            <a:off x="4061386" y="1671608"/>
            <a:ext cx="2031059" cy="65638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FAQ</a:t>
            </a:r>
            <a:r>
              <a:rPr lang="ko-KR" altLang="en-US" sz="1400" dirty="0" smtClean="0"/>
              <a:t> 제목 클릭 시 상세페이지 이동</a:t>
            </a:r>
            <a:endParaRPr lang="en-US" altLang="ko-KR" sz="1400" dirty="0" smtClean="0"/>
          </a:p>
        </p:txBody>
      </p:sp>
      <p:cxnSp>
        <p:nvCxnSpPr>
          <p:cNvPr id="57" name="직선 화살표 연결선 56"/>
          <p:cNvCxnSpPr>
            <a:stCxn id="55" idx="1"/>
          </p:cNvCxnSpPr>
          <p:nvPr/>
        </p:nvCxnSpPr>
        <p:spPr>
          <a:xfrm flipH="1">
            <a:off x="1846734" y="1999799"/>
            <a:ext cx="2214652" cy="12139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64343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</a:t>
            </a:r>
            <a:r>
              <a:rPr lang="en-US" altLang="ko-KR" dirty="0" smtClean="0"/>
              <a:t>FAQ(</a:t>
            </a:r>
            <a:r>
              <a:rPr lang="ko-KR" altLang="en-US" dirty="0" smtClean="0"/>
              <a:t>자주 묻는 질문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59" y="1773598"/>
            <a:ext cx="7544047" cy="460852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502" y="3566581"/>
            <a:ext cx="2726568" cy="84523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502" y="4536502"/>
            <a:ext cx="2726568" cy="82893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888769" y="3888567"/>
            <a:ext cx="2160240" cy="29801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제목을 입력하지 않을 시</a:t>
            </a:r>
            <a:endParaRPr lang="en-US" altLang="ko-KR" sz="1300" dirty="0" smtClean="0"/>
          </a:p>
        </p:txBody>
      </p:sp>
      <p:sp>
        <p:nvSpPr>
          <p:cNvPr id="21" name="직사각형 20"/>
          <p:cNvSpPr/>
          <p:nvPr/>
        </p:nvSpPr>
        <p:spPr>
          <a:xfrm>
            <a:off x="5894798" y="4823797"/>
            <a:ext cx="2160240" cy="29801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내용을 입력하지 않을 시</a:t>
            </a:r>
            <a:endParaRPr lang="en-US" altLang="ko-KR" sz="1300" dirty="0" smtClean="0"/>
          </a:p>
        </p:txBody>
      </p:sp>
      <p:sp>
        <p:nvSpPr>
          <p:cNvPr id="22" name="오른쪽 화살표 21"/>
          <p:cNvSpPr/>
          <p:nvPr/>
        </p:nvSpPr>
        <p:spPr>
          <a:xfrm>
            <a:off x="8094597" y="4007342"/>
            <a:ext cx="644090" cy="8558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8094597" y="4930012"/>
            <a:ext cx="644090" cy="8558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8759502" y="3566581"/>
            <a:ext cx="0" cy="8452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1486070" y="3566581"/>
            <a:ext cx="0" cy="8452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759502" y="4411817"/>
            <a:ext cx="27265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759502" y="4536502"/>
            <a:ext cx="0" cy="8289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8759502" y="5365433"/>
            <a:ext cx="27265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1486070" y="4536502"/>
            <a:ext cx="0" cy="8289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759502" y="3566581"/>
            <a:ext cx="27265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8759502" y="4536502"/>
            <a:ext cx="27265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꺾인 연결선 35"/>
          <p:cNvCxnSpPr/>
          <p:nvPr/>
        </p:nvCxnSpPr>
        <p:spPr>
          <a:xfrm rot="16200000" flipV="1">
            <a:off x="6685202" y="5422036"/>
            <a:ext cx="1067982" cy="488330"/>
          </a:xfrm>
          <a:prstGeom prst="bentConnector3">
            <a:avLst>
              <a:gd name="adj1" fmla="val 192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1" idx="0"/>
            <a:endCxn id="20" idx="2"/>
          </p:cNvCxnSpPr>
          <p:nvPr/>
        </p:nvCxnSpPr>
        <p:spPr>
          <a:xfrm flipH="1" flipV="1">
            <a:off x="6968889" y="4186579"/>
            <a:ext cx="6029" cy="6372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123104" y="2133650"/>
            <a:ext cx="3732742" cy="5760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전체적으로 공지사항 작성과 같은 기능</a:t>
            </a:r>
            <a:r>
              <a:rPr lang="en-US" altLang="ko-KR" sz="1300" dirty="0"/>
              <a:t> </a:t>
            </a:r>
            <a:r>
              <a:rPr lang="ko-KR" altLang="en-US" sz="1300" dirty="0" smtClean="0"/>
              <a:t>구현</a:t>
            </a:r>
            <a:endParaRPr lang="en-US" altLang="ko-KR" sz="1300" dirty="0" smtClean="0"/>
          </a:p>
        </p:txBody>
      </p:sp>
    </p:spTree>
    <p:extLst>
      <p:ext uri="{BB962C8B-B14F-4D97-AF65-F5344CB8AC3E}">
        <p14:creationId xmlns="" xmlns:p14="http://schemas.microsoft.com/office/powerpoint/2010/main" val="218238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</a:t>
            </a:r>
            <a:r>
              <a:rPr lang="en-US" altLang="ko-KR" dirty="0" smtClean="0"/>
              <a:t>FAQ(</a:t>
            </a:r>
            <a:r>
              <a:rPr lang="ko-KR" altLang="en-US" dirty="0" smtClean="0"/>
              <a:t>자주 묻는 질문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85" y="1676227"/>
            <a:ext cx="7223913" cy="19442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85" y="3789834"/>
            <a:ext cx="7223913" cy="2463785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5231110" y="1303500"/>
            <a:ext cx="1588600" cy="5760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FAQ </a:t>
            </a:r>
            <a:r>
              <a:rPr lang="ko-KR" altLang="en-US" sz="1300" dirty="0" smtClean="0"/>
              <a:t>글 상세보기</a:t>
            </a:r>
            <a:endParaRPr lang="en-US" altLang="ko-KR" sz="1300" dirty="0" smtClean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7103318" y="3620443"/>
            <a:ext cx="0" cy="4574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8327454" y="2264801"/>
            <a:ext cx="3528392" cy="44847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/>
              <a:t>전체적으로 공지사항 작성과 같은 기능</a:t>
            </a:r>
            <a:r>
              <a:rPr lang="en-US" altLang="ko-KR" sz="1300" dirty="0"/>
              <a:t> </a:t>
            </a:r>
            <a:r>
              <a:rPr lang="ko-KR" altLang="en-US" sz="1300" dirty="0" smtClean="0"/>
              <a:t>구현</a:t>
            </a:r>
            <a:endParaRPr lang="en-US" altLang="ko-KR" sz="1300" dirty="0" smtClean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311" y="3069754"/>
            <a:ext cx="4448964" cy="1197377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7247334" y="4262876"/>
            <a:ext cx="2658459" cy="182695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8759502" y="5176355"/>
            <a:ext cx="2055147" cy="5760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smtClean="0"/>
              <a:t>수정 성공 시 상세보기 페이지로 이동</a:t>
            </a:r>
            <a:endParaRPr lang="en-US" altLang="ko-KR" sz="1300" dirty="0" smtClean="0"/>
          </a:p>
        </p:txBody>
      </p:sp>
      <p:sp>
        <p:nvSpPr>
          <p:cNvPr id="39" name="직사각형 38"/>
          <p:cNvSpPr/>
          <p:nvPr/>
        </p:nvSpPr>
        <p:spPr>
          <a:xfrm>
            <a:off x="5762322" y="3621126"/>
            <a:ext cx="1250249" cy="3374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300" smtClean="0"/>
              <a:t>수정 클릭 시</a:t>
            </a:r>
            <a:endParaRPr lang="en-US" altLang="ko-KR" sz="13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637" y="2065928"/>
            <a:ext cx="2401868" cy="734406"/>
          </a:xfrm>
          <a:prstGeom prst="rect">
            <a:avLst/>
          </a:prstGeom>
        </p:spPr>
      </p:pic>
      <p:cxnSp>
        <p:nvCxnSpPr>
          <p:cNvPr id="40" name="직선 화살표 연결선 39"/>
          <p:cNvCxnSpPr/>
          <p:nvPr/>
        </p:nvCxnSpPr>
        <p:spPr>
          <a:xfrm flipV="1">
            <a:off x="7448464" y="2736261"/>
            <a:ext cx="14894" cy="6480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5811637" y="2065928"/>
            <a:ext cx="0" cy="734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>
            <a:off x="5811637" y="2800334"/>
            <a:ext cx="24018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8213505" y="2065928"/>
            <a:ext cx="0" cy="7344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811637" y="2065928"/>
            <a:ext cx="24018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24885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</a:t>
            </a:r>
            <a:r>
              <a:rPr lang="en-US" altLang="ko-KR" dirty="0" smtClean="0"/>
              <a:t>1:1 </a:t>
            </a:r>
            <a:r>
              <a:rPr lang="ko-KR" altLang="en-US" dirty="0" smtClean="0"/>
              <a:t>문의 </a:t>
            </a:r>
            <a:r>
              <a:rPr lang="ko-KR" altLang="en-US" dirty="0" err="1" smtClean="0"/>
              <a:t>답글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51" y="1341562"/>
            <a:ext cx="5760640" cy="4824536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3691391" y="1341562"/>
            <a:ext cx="1588600" cy="5760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300" dirty="0" smtClean="0"/>
              <a:t>1:1 </a:t>
            </a:r>
            <a:r>
              <a:rPr lang="ko-KR" altLang="en-US" sz="1300" dirty="0" err="1" smtClean="0"/>
              <a:t>문의글</a:t>
            </a:r>
            <a:r>
              <a:rPr lang="ko-KR" altLang="en-US" sz="1300" dirty="0" smtClean="0"/>
              <a:t> </a:t>
            </a:r>
            <a:r>
              <a:rPr lang="ko-KR" altLang="en-US" sz="1300" dirty="0" err="1" smtClean="0"/>
              <a:t>클릭시</a:t>
            </a:r>
            <a:r>
              <a:rPr lang="ko-KR" altLang="en-US" sz="1300" dirty="0" smtClean="0"/>
              <a:t> 상세보기 이동</a:t>
            </a:r>
            <a:endParaRPr lang="en-US" altLang="ko-KR" sz="13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38" y="2133650"/>
            <a:ext cx="5400600" cy="1224136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H="1">
            <a:off x="1918742" y="1917626"/>
            <a:ext cx="1772649" cy="10801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918742" y="2925738"/>
            <a:ext cx="4464496" cy="7200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8375680" y="3555808"/>
            <a:ext cx="1588600" cy="39604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댓글</a:t>
            </a:r>
            <a:r>
              <a:rPr lang="ko-KR" altLang="en-US" sz="1200" dirty="0" smtClean="0"/>
              <a:t> 버튼 클릭 시 </a:t>
            </a:r>
            <a:r>
              <a:rPr lang="ko-KR" altLang="en-US" sz="1200" dirty="0" err="1" smtClean="0"/>
              <a:t>댓글</a:t>
            </a:r>
            <a:r>
              <a:rPr lang="ko-KR" altLang="en-US" sz="1200" dirty="0" smtClean="0"/>
              <a:t> 폼 열림</a:t>
            </a:r>
            <a:endParaRPr lang="en-US" altLang="ko-KR" sz="1200" dirty="0" smtClean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69" y="4521150"/>
            <a:ext cx="5530823" cy="1366091"/>
          </a:xfrm>
          <a:prstGeom prst="rect">
            <a:avLst/>
          </a:prstGeom>
        </p:spPr>
      </p:pic>
      <p:cxnSp>
        <p:nvCxnSpPr>
          <p:cNvPr id="23" name="직선 화살표 연결선 22"/>
          <p:cNvCxnSpPr>
            <a:stCxn id="30" idx="2"/>
            <a:endCxn id="20" idx="0"/>
          </p:cNvCxnSpPr>
          <p:nvPr/>
        </p:nvCxnSpPr>
        <p:spPr>
          <a:xfrm>
            <a:off x="9169980" y="3951852"/>
            <a:ext cx="1" cy="5692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endCxn id="30" idx="0"/>
          </p:cNvCxnSpPr>
          <p:nvPr/>
        </p:nvCxnSpPr>
        <p:spPr>
          <a:xfrm rot="10800000" flipV="1">
            <a:off x="9169980" y="3252310"/>
            <a:ext cx="2037796" cy="30349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438" y="4969578"/>
            <a:ext cx="2537440" cy="801629"/>
          </a:xfrm>
          <a:prstGeom prst="rect">
            <a:avLst/>
          </a:prstGeom>
        </p:spPr>
      </p:pic>
      <p:cxnSp>
        <p:nvCxnSpPr>
          <p:cNvPr id="46" name="꺾인 연결선 45"/>
          <p:cNvCxnSpPr>
            <a:endCxn id="42" idx="1"/>
          </p:cNvCxnSpPr>
          <p:nvPr/>
        </p:nvCxnSpPr>
        <p:spPr>
          <a:xfrm flipV="1">
            <a:off x="6455246" y="5370393"/>
            <a:ext cx="1196192" cy="400814"/>
          </a:xfrm>
          <a:prstGeom prst="bentConnector3">
            <a:avLst>
              <a:gd name="adj1" fmla="val 178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7655792" y="5823591"/>
            <a:ext cx="2526052" cy="39604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댓글</a:t>
            </a:r>
            <a:r>
              <a:rPr lang="ko-KR" altLang="en-US" sz="1200" dirty="0" smtClean="0"/>
              <a:t> 등록 </a:t>
            </a:r>
            <a:r>
              <a:rPr lang="ko-KR" altLang="en-US" sz="1200" dirty="0" err="1" smtClean="0"/>
              <a:t>완료시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알림창</a:t>
            </a:r>
            <a:r>
              <a:rPr lang="ko-KR" altLang="en-US" sz="1200" dirty="0" smtClean="0"/>
              <a:t> 띄움</a:t>
            </a:r>
            <a:endParaRPr lang="en-US" altLang="ko-KR" sz="1200" dirty="0" smtClean="0"/>
          </a:p>
        </p:txBody>
      </p:sp>
      <p:cxnSp>
        <p:nvCxnSpPr>
          <p:cNvPr id="52" name="꺾인 연결선 51"/>
          <p:cNvCxnSpPr/>
          <p:nvPr/>
        </p:nvCxnSpPr>
        <p:spPr>
          <a:xfrm rot="16200000" flipV="1">
            <a:off x="10196205" y="1955978"/>
            <a:ext cx="1433177" cy="1022010"/>
          </a:xfrm>
          <a:prstGeom prst="bentConnector3">
            <a:avLst>
              <a:gd name="adj1" fmla="val 10055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7875736" y="1526180"/>
            <a:ext cx="2526052" cy="39604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댓글</a:t>
            </a:r>
            <a:r>
              <a:rPr lang="ko-KR" altLang="en-US" sz="1200" dirty="0" smtClean="0"/>
              <a:t> 작성 후 답변완료 버튼 클릭 시 제목에 </a:t>
            </a:r>
            <a:r>
              <a:rPr lang="en-US" altLang="ko-KR" sz="1200" dirty="0" smtClean="0"/>
              <a:t>[</a:t>
            </a:r>
            <a:r>
              <a:rPr lang="ko-KR" altLang="en-US" sz="1200" dirty="0" smtClean="0"/>
              <a:t>답변완료</a:t>
            </a:r>
            <a:r>
              <a:rPr lang="en-US" altLang="ko-KR" sz="1200" dirty="0" smtClean="0"/>
              <a:t>] </a:t>
            </a:r>
            <a:r>
              <a:rPr lang="ko-KR" altLang="en-US" sz="1200" dirty="0" smtClean="0"/>
              <a:t>추가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="" xmlns:p14="http://schemas.microsoft.com/office/powerpoint/2010/main" val="17376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01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개발목적 및 요구사항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1209368" y="725512"/>
            <a:ext cx="2365558" cy="256010"/>
          </a:xfrm>
        </p:spPr>
        <p:txBody>
          <a:bodyPr/>
          <a:lstStyle/>
          <a:p>
            <a:r>
              <a:rPr lang="ko-KR" altLang="en-US" dirty="0" smtClean="0"/>
              <a:t>관리자 요구사항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3028" y="1409215"/>
            <a:ext cx="32763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관리자 요구사항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8642" y="2421682"/>
            <a:ext cx="102251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강사는 관리자가 등록한다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강사 등록 시 필수입력사항은 아이디</a:t>
            </a:r>
            <a:r>
              <a:rPr lang="en-US" altLang="ko-KR" dirty="0" smtClean="0"/>
              <a:t>(e-mail), </a:t>
            </a:r>
            <a:r>
              <a:rPr lang="ko-KR" altLang="en-US" dirty="0" smtClean="0"/>
              <a:t>비밀번호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연락처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사진이다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아이디 중복체크를 필수로 해야 가입이 가능하다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가입 된 강사 리스트를 확인 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전체 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탈퇴된 학부모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학생 리스트를 확인 할 수 있다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강사가 등록을 신청 한 강의에 대해서 리스트를 확인 할 수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등록대기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승인대기인 강의에 대해서는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삭제가 가능하다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다른 상태의 강의는 상태만 변경 가능하다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smtClean="0"/>
              <a:t>알게 된 경로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학생 회원 학년 별 인원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최근 </a:t>
            </a:r>
            <a:r>
              <a:rPr lang="en-US" altLang="ko-KR" dirty="0" smtClean="0"/>
              <a:t>6</a:t>
            </a:r>
            <a:r>
              <a:rPr lang="ko-KR" altLang="en-US" dirty="0" smtClean="0"/>
              <a:t>개월 간의 총 매출이익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결제금액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총 환불금액을 파이차트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 차트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라인차트로 출력한다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47771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학생 리스트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2295744"/>
            <a:ext cx="6984776" cy="37332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2" y="1963207"/>
            <a:ext cx="528027" cy="5819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09" y="2360109"/>
            <a:ext cx="395917" cy="49206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832" y="1978460"/>
            <a:ext cx="397228" cy="586948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658958" y="1211966"/>
            <a:ext cx="3283870" cy="114814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SelectBox</a:t>
            </a:r>
            <a:r>
              <a:rPr lang="ko-KR" altLang="en-US" sz="1400" dirty="0" smtClean="0"/>
              <a:t>에서 선택한 </a:t>
            </a:r>
            <a:r>
              <a:rPr lang="ko-KR" altLang="en-US" sz="1400" dirty="0" err="1" smtClean="0"/>
              <a:t>줄수에</a:t>
            </a:r>
            <a:r>
              <a:rPr lang="ko-KR" altLang="en-US" sz="1400" dirty="0" smtClean="0"/>
              <a:t> 맞춰서 </a:t>
            </a:r>
            <a:r>
              <a:rPr lang="ko-KR" altLang="en-US" sz="1400" dirty="0" err="1" smtClean="0"/>
              <a:t>페이징</a:t>
            </a:r>
            <a:r>
              <a:rPr lang="ko-KR" altLang="en-US" sz="1400" dirty="0" smtClean="0"/>
              <a:t> 기능을 처리하여 선택한 </a:t>
            </a:r>
            <a:r>
              <a:rPr lang="ko-KR" altLang="en-US" sz="1400" dirty="0" err="1" smtClean="0"/>
              <a:t>줄수</a:t>
            </a:r>
            <a:r>
              <a:rPr lang="ko-KR" altLang="en-US" sz="1400" dirty="0" smtClean="0"/>
              <a:t> 만큼 글이 출력되고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줄수가</a:t>
            </a:r>
            <a:r>
              <a:rPr lang="ko-KR" altLang="en-US" sz="1400" dirty="0" smtClean="0"/>
              <a:t> 넘어가면 페이지 수가 증가</a:t>
            </a:r>
            <a:endParaRPr lang="en-US" altLang="ko-KR" sz="1400" dirty="0" smtClean="0"/>
          </a:p>
        </p:txBody>
      </p:sp>
      <p:sp>
        <p:nvSpPr>
          <p:cNvPr id="31" name="직사각형 30"/>
          <p:cNvSpPr/>
          <p:nvPr/>
        </p:nvSpPr>
        <p:spPr>
          <a:xfrm>
            <a:off x="7823266" y="5291774"/>
            <a:ext cx="3283870" cy="7200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페이징</a:t>
            </a:r>
            <a:r>
              <a:rPr lang="ko-KR" altLang="en-US" sz="1400" dirty="0" smtClean="0"/>
              <a:t> 기능 처리로 기본으로 </a:t>
            </a:r>
            <a:r>
              <a:rPr lang="ko-KR" altLang="en-US" sz="1400" dirty="0" err="1" smtClean="0"/>
              <a:t>한페이지당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개의 글이 출력되고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개가 넘어가면 페이지 수 증가</a:t>
            </a:r>
            <a:endParaRPr lang="en-US" altLang="ko-KR" sz="1400" dirty="0" smtClean="0"/>
          </a:p>
        </p:txBody>
      </p:sp>
      <p:cxnSp>
        <p:nvCxnSpPr>
          <p:cNvPr id="32" name="꺾인 연결선 31"/>
          <p:cNvCxnSpPr>
            <a:stCxn id="5" idx="2"/>
            <a:endCxn id="31" idx="2"/>
          </p:cNvCxnSpPr>
          <p:nvPr/>
        </p:nvCxnSpPr>
        <p:spPr>
          <a:xfrm rot="5400000" flipH="1" flipV="1">
            <a:off x="6673503" y="3237312"/>
            <a:ext cx="17156" cy="5566239"/>
          </a:xfrm>
          <a:prstGeom prst="bentConnector3">
            <a:avLst>
              <a:gd name="adj1" fmla="val -133247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358" y="3861842"/>
            <a:ext cx="4536504" cy="1296144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7463358" y="1917626"/>
            <a:ext cx="3385054" cy="49138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학생명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학부모명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가입날짜별</a:t>
            </a:r>
            <a:r>
              <a:rPr lang="en-US" altLang="ko-KR" sz="1400" dirty="0" smtClean="0"/>
              <a:t>,</a:t>
            </a:r>
          </a:p>
          <a:p>
            <a:pPr algn="ctr"/>
            <a:r>
              <a:rPr lang="en-US" altLang="ko-KR" sz="1400" dirty="0" smtClean="0"/>
              <a:t> </a:t>
            </a:r>
            <a:r>
              <a:rPr lang="ko-KR" altLang="en-US" sz="1400" dirty="0" smtClean="0"/>
              <a:t>회원 </a:t>
            </a:r>
            <a:r>
              <a:rPr lang="ko-KR" altLang="en-US" sz="1400" dirty="0" err="1" smtClean="0"/>
              <a:t>상태별</a:t>
            </a:r>
            <a:r>
              <a:rPr lang="ko-KR" altLang="en-US" sz="1400" dirty="0" smtClean="0"/>
              <a:t> 검색 가능</a:t>
            </a:r>
            <a:endParaRPr lang="en-US" altLang="ko-KR" sz="1400" dirty="0" smtClean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358" y="3668405"/>
            <a:ext cx="3469580" cy="18469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008" y="2479218"/>
            <a:ext cx="1225193" cy="11924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2249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91" y="3836652"/>
            <a:ext cx="4590464" cy="112050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2389105"/>
            <a:ext cx="7038406" cy="363990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학부모 리스트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09" y="2360109"/>
            <a:ext cx="395917" cy="492067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685540" y="1211967"/>
            <a:ext cx="3283870" cy="114814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SelectBox</a:t>
            </a:r>
            <a:r>
              <a:rPr lang="ko-KR" altLang="en-US" sz="1400" dirty="0" smtClean="0"/>
              <a:t>에서 선택한 </a:t>
            </a:r>
            <a:r>
              <a:rPr lang="ko-KR" altLang="en-US" sz="1400" dirty="0" err="1" smtClean="0"/>
              <a:t>줄수에</a:t>
            </a:r>
            <a:r>
              <a:rPr lang="ko-KR" altLang="en-US" sz="1400" dirty="0" smtClean="0"/>
              <a:t> 맞춰서 </a:t>
            </a:r>
            <a:r>
              <a:rPr lang="ko-KR" altLang="en-US" sz="1400" dirty="0" err="1" smtClean="0"/>
              <a:t>페이징</a:t>
            </a:r>
            <a:r>
              <a:rPr lang="ko-KR" altLang="en-US" sz="1400" dirty="0" smtClean="0"/>
              <a:t> 기능을 처리하여 선택한 </a:t>
            </a:r>
            <a:r>
              <a:rPr lang="ko-KR" altLang="en-US" sz="1400" dirty="0" err="1" smtClean="0"/>
              <a:t>줄수</a:t>
            </a:r>
            <a:r>
              <a:rPr lang="ko-KR" altLang="en-US" sz="1400" dirty="0" smtClean="0"/>
              <a:t> 만큼 글이 출력되고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줄수가</a:t>
            </a:r>
            <a:r>
              <a:rPr lang="ko-KR" altLang="en-US" sz="1400" dirty="0" smtClean="0"/>
              <a:t> 넘어가면 페이지 수가 증가</a:t>
            </a:r>
            <a:endParaRPr lang="en-US" altLang="ko-KR" sz="1400" dirty="0" smtClean="0"/>
          </a:p>
        </p:txBody>
      </p:sp>
      <p:sp>
        <p:nvSpPr>
          <p:cNvPr id="31" name="직사각형 30"/>
          <p:cNvSpPr/>
          <p:nvPr/>
        </p:nvSpPr>
        <p:spPr>
          <a:xfrm>
            <a:off x="7823266" y="5291774"/>
            <a:ext cx="3283870" cy="7200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페이징</a:t>
            </a:r>
            <a:r>
              <a:rPr lang="ko-KR" altLang="en-US" sz="1400" dirty="0" smtClean="0"/>
              <a:t> 기능 처리로 기본으로 </a:t>
            </a:r>
            <a:r>
              <a:rPr lang="ko-KR" altLang="en-US" sz="1400" dirty="0" err="1" smtClean="0"/>
              <a:t>한페이지당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개의 글이 출력되고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개가 넘어가면 페이지 수 증가</a:t>
            </a:r>
            <a:endParaRPr lang="en-US" altLang="ko-KR" sz="1400" dirty="0" smtClean="0"/>
          </a:p>
        </p:txBody>
      </p:sp>
      <p:cxnSp>
        <p:nvCxnSpPr>
          <p:cNvPr id="32" name="꺾인 연결선 31"/>
          <p:cNvCxnSpPr>
            <a:stCxn id="18" idx="2"/>
            <a:endCxn id="31" idx="2"/>
          </p:cNvCxnSpPr>
          <p:nvPr/>
        </p:nvCxnSpPr>
        <p:spPr>
          <a:xfrm rot="5400000" flipH="1" flipV="1">
            <a:off x="6686911" y="3250720"/>
            <a:ext cx="17156" cy="5539424"/>
          </a:xfrm>
          <a:prstGeom prst="bentConnector3">
            <a:avLst>
              <a:gd name="adj1" fmla="val -133247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7463358" y="1917626"/>
            <a:ext cx="3385054" cy="49138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학부모명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가입날짜별</a:t>
            </a:r>
            <a:r>
              <a:rPr lang="en-US" altLang="ko-KR" sz="1400" dirty="0"/>
              <a:t>,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회원 </a:t>
            </a:r>
            <a:r>
              <a:rPr lang="ko-KR" altLang="en-US" sz="1400" dirty="0" err="1" smtClean="0"/>
              <a:t>상태별</a:t>
            </a:r>
            <a:r>
              <a:rPr lang="ko-KR" altLang="en-US" sz="1400" dirty="0" smtClean="0"/>
              <a:t> 검색 가능</a:t>
            </a:r>
            <a:endParaRPr lang="en-US" altLang="ko-KR" sz="1400" dirty="0" smtClean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980" y="3763710"/>
            <a:ext cx="3469580" cy="18469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008" y="2479218"/>
            <a:ext cx="1225193" cy="11924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64" y="2084998"/>
            <a:ext cx="612747" cy="55022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50" y="2081133"/>
            <a:ext cx="397228" cy="58694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764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2396797"/>
            <a:ext cx="7052251" cy="3632213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강사 리스트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809" y="2360109"/>
            <a:ext cx="395917" cy="492067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3685540" y="1211967"/>
            <a:ext cx="3283870" cy="114814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SelectBox</a:t>
            </a:r>
            <a:r>
              <a:rPr lang="ko-KR" altLang="en-US" sz="1400" dirty="0" smtClean="0"/>
              <a:t>에서 선택한 </a:t>
            </a:r>
            <a:r>
              <a:rPr lang="ko-KR" altLang="en-US" sz="1400" dirty="0" err="1" smtClean="0"/>
              <a:t>줄수에</a:t>
            </a:r>
            <a:r>
              <a:rPr lang="ko-KR" altLang="en-US" sz="1400" dirty="0" smtClean="0"/>
              <a:t> 맞춰서 </a:t>
            </a:r>
            <a:r>
              <a:rPr lang="ko-KR" altLang="en-US" sz="1400" dirty="0" err="1" smtClean="0"/>
              <a:t>페이징</a:t>
            </a:r>
            <a:r>
              <a:rPr lang="ko-KR" altLang="en-US" sz="1400" dirty="0" smtClean="0"/>
              <a:t> 기능을 처리하여 선택한 </a:t>
            </a:r>
            <a:r>
              <a:rPr lang="ko-KR" altLang="en-US" sz="1400" dirty="0" err="1" smtClean="0"/>
              <a:t>줄수</a:t>
            </a:r>
            <a:r>
              <a:rPr lang="ko-KR" altLang="en-US" sz="1400" dirty="0" smtClean="0"/>
              <a:t> 만큼 글이 출력되고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줄수가</a:t>
            </a:r>
            <a:r>
              <a:rPr lang="ko-KR" altLang="en-US" sz="1400" dirty="0" smtClean="0"/>
              <a:t> 넘어가면 페이지 수가 증가</a:t>
            </a:r>
            <a:endParaRPr lang="en-US" altLang="ko-KR" sz="1400" dirty="0" smtClean="0"/>
          </a:p>
        </p:txBody>
      </p:sp>
      <p:sp>
        <p:nvSpPr>
          <p:cNvPr id="31" name="직사각형 30"/>
          <p:cNvSpPr/>
          <p:nvPr/>
        </p:nvSpPr>
        <p:spPr>
          <a:xfrm>
            <a:off x="7823266" y="5291774"/>
            <a:ext cx="3283870" cy="7200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페이징</a:t>
            </a:r>
            <a:r>
              <a:rPr lang="ko-KR" altLang="en-US" sz="1400" dirty="0" smtClean="0"/>
              <a:t> 기능 처리로 기본으로 </a:t>
            </a:r>
            <a:r>
              <a:rPr lang="ko-KR" altLang="en-US" sz="1400" dirty="0" err="1" smtClean="0"/>
              <a:t>한페이지당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개의 글이 출력되고 </a:t>
            </a:r>
            <a:r>
              <a:rPr lang="en-US" altLang="ko-KR" sz="1400" dirty="0" smtClean="0"/>
              <a:t>10</a:t>
            </a:r>
            <a:r>
              <a:rPr lang="ko-KR" altLang="en-US" sz="1400" dirty="0" smtClean="0"/>
              <a:t>개가 넘어가면 페이지 수 증가</a:t>
            </a:r>
            <a:endParaRPr lang="en-US" altLang="ko-KR" sz="1400" dirty="0" smtClean="0"/>
          </a:p>
        </p:txBody>
      </p:sp>
      <p:cxnSp>
        <p:nvCxnSpPr>
          <p:cNvPr id="32" name="꺾인 연결선 31"/>
          <p:cNvCxnSpPr>
            <a:stCxn id="17" idx="2"/>
            <a:endCxn id="31" idx="2"/>
          </p:cNvCxnSpPr>
          <p:nvPr/>
        </p:nvCxnSpPr>
        <p:spPr>
          <a:xfrm rot="5400000" flipH="1" flipV="1">
            <a:off x="6690372" y="3254181"/>
            <a:ext cx="17156" cy="5532501"/>
          </a:xfrm>
          <a:prstGeom prst="bentConnector3">
            <a:avLst>
              <a:gd name="adj1" fmla="val -133247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7463358" y="1917626"/>
            <a:ext cx="3385054" cy="49138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강사명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가입날짜별</a:t>
            </a:r>
            <a:r>
              <a:rPr lang="en-US" altLang="ko-KR" sz="1400" dirty="0"/>
              <a:t>,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회원 </a:t>
            </a:r>
            <a:r>
              <a:rPr lang="ko-KR" altLang="en-US" sz="1400" dirty="0" err="1" smtClean="0"/>
              <a:t>상태별</a:t>
            </a:r>
            <a:r>
              <a:rPr lang="ko-KR" altLang="en-US" sz="1400" dirty="0" smtClean="0"/>
              <a:t> 검색 가능</a:t>
            </a:r>
            <a:endParaRPr lang="en-US" altLang="ko-KR" sz="1400" dirty="0" smtClean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31" y="2710928"/>
            <a:ext cx="1225193" cy="11924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64" y="2084998"/>
            <a:ext cx="612747" cy="55022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50" y="2081133"/>
            <a:ext cx="397228" cy="5869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272" y="4108269"/>
            <a:ext cx="4640141" cy="72837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280" y="3908835"/>
            <a:ext cx="3469580" cy="18469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8745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470" y="4395247"/>
            <a:ext cx="2763779" cy="2142641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통계 및 차트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파이차트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바차트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64" y="1523576"/>
            <a:ext cx="7895406" cy="231827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51" y="4545519"/>
            <a:ext cx="4464496" cy="1551157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65364" y="3954035"/>
            <a:ext cx="3283870" cy="59148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알게된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경로별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학년 별 인원을 차트로 구현하기 위해 </a:t>
            </a:r>
            <a:r>
              <a:rPr lang="en-US" altLang="ko-KR" sz="1400" dirty="0" smtClean="0"/>
              <a:t>Map</a:t>
            </a:r>
            <a:r>
              <a:rPr lang="ko-KR" altLang="en-US" sz="1400" dirty="0" smtClean="0"/>
              <a:t>을 사용</a:t>
            </a:r>
            <a:endParaRPr lang="en-US" altLang="ko-KR" sz="1400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78" y="4505581"/>
            <a:ext cx="3100644" cy="19219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78" y="3920704"/>
            <a:ext cx="3024336" cy="17148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4957484" y="4163102"/>
            <a:ext cx="2217842" cy="3502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err="1" smtClean="0"/>
              <a:t>알게된</a:t>
            </a:r>
            <a:r>
              <a:rPr lang="ko-KR" altLang="en-US" sz="1400" dirty="0" smtClean="0"/>
              <a:t> 경로 별 통계 쿼리</a:t>
            </a:r>
            <a:endParaRPr lang="en-US" altLang="ko-KR" sz="1400" dirty="0" smtClean="0"/>
          </a:p>
        </p:txBody>
      </p:sp>
      <p:sp>
        <p:nvSpPr>
          <p:cNvPr id="26" name="직사각형 25"/>
          <p:cNvSpPr/>
          <p:nvPr/>
        </p:nvSpPr>
        <p:spPr>
          <a:xfrm>
            <a:off x="8471470" y="3917080"/>
            <a:ext cx="2055725" cy="3502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학년 별 인원 통계 쿼리</a:t>
            </a:r>
            <a:endParaRPr lang="en-US" altLang="ko-KR" sz="1400" dirty="0" smtClean="0"/>
          </a:p>
        </p:txBody>
      </p:sp>
      <p:sp>
        <p:nvSpPr>
          <p:cNvPr id="28" name="직사각형 27"/>
          <p:cNvSpPr/>
          <p:nvPr/>
        </p:nvSpPr>
        <p:spPr>
          <a:xfrm>
            <a:off x="9191550" y="2245179"/>
            <a:ext cx="1944216" cy="87506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구글</a:t>
            </a:r>
            <a:r>
              <a:rPr lang="ko-KR" altLang="en-US" sz="1400" dirty="0" smtClean="0"/>
              <a:t> 차트를 사용하여 데이터를 입력하고 차트 구현</a:t>
            </a:r>
            <a:endParaRPr lang="en-US" altLang="ko-KR" sz="1400" dirty="0" smtClean="0"/>
          </a:p>
        </p:txBody>
      </p:sp>
      <p:sp>
        <p:nvSpPr>
          <p:cNvPr id="15" name="오른쪽 화살표 14"/>
          <p:cNvSpPr/>
          <p:nvPr/>
        </p:nvSpPr>
        <p:spPr>
          <a:xfrm>
            <a:off x="8233179" y="2597203"/>
            <a:ext cx="648072" cy="17101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6906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관리자 통계 및 차트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라인차트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59" y="1917626"/>
            <a:ext cx="6463927" cy="37582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310" y="1852518"/>
            <a:ext cx="4240013" cy="19442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310" y="4372798"/>
            <a:ext cx="4240013" cy="194421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7031310" y="1389379"/>
            <a:ext cx="2055725" cy="35021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월별 결제 금액 통계</a:t>
            </a:r>
            <a:endParaRPr lang="en-US" altLang="ko-KR" sz="1400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7031310" y="3909659"/>
            <a:ext cx="2055725" cy="35021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월별 환불 금액 통계</a:t>
            </a:r>
            <a:endParaRPr lang="en-US" altLang="ko-KR" sz="14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59" y="6183663"/>
            <a:ext cx="1104900" cy="2667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990750" y="6141906"/>
            <a:ext cx="2088232" cy="35021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버튼 클릭 시 </a:t>
            </a:r>
            <a:r>
              <a:rPr lang="en-US" altLang="ko-KR" sz="1400" dirty="0" smtClean="0"/>
              <a:t>PDF </a:t>
            </a:r>
            <a:r>
              <a:rPr lang="ko-KR" altLang="en-US" sz="1400" dirty="0" smtClean="0"/>
              <a:t>저장</a:t>
            </a:r>
            <a:endParaRPr lang="en-US" altLang="ko-KR" sz="1400" dirty="0" smtClean="0"/>
          </a:p>
        </p:txBody>
      </p:sp>
      <p:cxnSp>
        <p:nvCxnSpPr>
          <p:cNvPr id="15" name="직선 화살표 연결선 14"/>
          <p:cNvCxnSpPr>
            <a:stCxn id="10" idx="3"/>
            <a:endCxn id="20" idx="1"/>
          </p:cNvCxnSpPr>
          <p:nvPr/>
        </p:nvCxnSpPr>
        <p:spPr>
          <a:xfrm>
            <a:off x="1456259" y="6317013"/>
            <a:ext cx="5344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22381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06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UI </a:t>
            </a:r>
            <a:r>
              <a:rPr lang="ko-KR" altLang="en-US" dirty="0" smtClean="0"/>
              <a:t>및 기능 설명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1209368" y="725512"/>
            <a:ext cx="4236525" cy="256009"/>
          </a:xfrm>
        </p:spPr>
        <p:txBody>
          <a:bodyPr/>
          <a:lstStyle/>
          <a:p>
            <a:r>
              <a:rPr lang="ko-KR" altLang="en-US" dirty="0" smtClean="0"/>
              <a:t>관리자 통계 및 차트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차트 및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설명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54" y="1497088"/>
            <a:ext cx="1104900" cy="266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77" y="2991036"/>
            <a:ext cx="2951087" cy="2788428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 rot="5400000">
            <a:off x="1208688" y="2247967"/>
            <a:ext cx="864096" cy="13335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324" y="5073794"/>
            <a:ext cx="3823137" cy="131616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06" y="5016264"/>
            <a:ext cx="4106252" cy="137369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83" y="2099200"/>
            <a:ext cx="5431882" cy="263099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4858887" y="1325123"/>
            <a:ext cx="5359874" cy="4942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모든차트</a:t>
            </a:r>
            <a:r>
              <a:rPr lang="ko-KR" altLang="en-US" sz="1400" dirty="0" smtClean="0"/>
              <a:t> 정보를 </a:t>
            </a:r>
            <a:r>
              <a:rPr lang="en-US" altLang="ko-KR" sz="1400" dirty="0" err="1" smtClean="0"/>
              <a:t>jsp</a:t>
            </a:r>
            <a:r>
              <a:rPr lang="ko-KR" altLang="en-US" sz="1400" dirty="0" smtClean="0"/>
              <a:t>에서 받아 </a:t>
            </a:r>
            <a:r>
              <a:rPr lang="ko-KR" altLang="en-US" sz="1400" dirty="0" err="1" smtClean="0"/>
              <a:t>구글차트로</a:t>
            </a:r>
            <a:r>
              <a:rPr lang="ko-KR" altLang="en-US" sz="1400" dirty="0" smtClean="0"/>
              <a:t> 생성하기 위해 </a:t>
            </a:r>
            <a:r>
              <a:rPr lang="en-US" altLang="ko-KR" sz="1400" dirty="0" smtClean="0"/>
              <a:t>[“”,””,””,””] </a:t>
            </a:r>
            <a:r>
              <a:rPr lang="ko-KR" altLang="en-US" sz="1400" dirty="0" smtClean="0"/>
              <a:t>형태를 맞춰서 값을 넘겨준다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397036" y="4347907"/>
            <a:ext cx="3528392" cy="3502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[</a:t>
            </a:r>
            <a:r>
              <a:rPr lang="ko-KR" altLang="en-US" sz="1400" dirty="0" smtClean="0"/>
              <a:t>날짜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총결제금액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총 환불금액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순이익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303118" y="5893298"/>
            <a:ext cx="1800200" cy="3502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[</a:t>
            </a:r>
            <a:r>
              <a:rPr lang="ko-KR" altLang="en-US" sz="1400" dirty="0" err="1" smtClean="0"/>
              <a:t>알게된경로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인원수</a:t>
            </a:r>
            <a:r>
              <a:rPr lang="en-US" altLang="ko-KR" sz="1400" dirty="0" smtClean="0"/>
              <a:t>]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551590" y="5893298"/>
            <a:ext cx="1584176" cy="3502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[</a:t>
            </a:r>
            <a:r>
              <a:rPr lang="ko-KR" altLang="en-US" sz="1400" dirty="0" smtClean="0"/>
              <a:t>학년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인원수</a:t>
            </a:r>
            <a:r>
              <a:rPr lang="en-US" altLang="ko-KR" sz="1400" dirty="0" smtClean="0"/>
              <a:t>]</a:t>
            </a:r>
          </a:p>
        </p:txBody>
      </p:sp>
    </p:spTree>
    <p:extLst>
      <p:ext uri="{BB962C8B-B14F-4D97-AF65-F5344CB8AC3E}">
        <p14:creationId xmlns="" xmlns:p14="http://schemas.microsoft.com/office/powerpoint/2010/main" val="1701282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 smtClean="0"/>
              <a:t>07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후기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smtClean="0"/>
              <a:t>후기</a:t>
            </a:r>
            <a:endParaRPr lang="ko-KR" altLang="en-US" dirty="0"/>
          </a:p>
        </p:txBody>
      </p:sp>
      <p:graphicFrame>
        <p:nvGraphicFramePr>
          <p:cNvPr id="6" name="다이어그램 5"/>
          <p:cNvGraphicFramePr/>
          <p:nvPr/>
        </p:nvGraphicFramePr>
        <p:xfrm>
          <a:off x="-6192130" y="1441627"/>
          <a:ext cx="16859368" cy="5417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380562" y="3429794"/>
            <a:ext cx="85892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코딩도 시간 안에 제대로 칠 수 없었던 두 달 전과 비교하면 스프링</a:t>
            </a:r>
            <a:r>
              <a:rPr lang="en-US" altLang="ko-KR" dirty="0" smtClean="0"/>
              <a:t>mvc2</a:t>
            </a:r>
            <a:r>
              <a:rPr lang="ko-KR" altLang="en-US" dirty="0" smtClean="0"/>
              <a:t>구조의 </a:t>
            </a:r>
            <a:endParaRPr lang="en-US" altLang="ko-KR" dirty="0" smtClean="0"/>
          </a:p>
          <a:p>
            <a:r>
              <a:rPr lang="ko-KR" altLang="en-US" dirty="0" smtClean="0"/>
              <a:t>게시판에 대하여 전체적인 개념을 이해할 수 있었던 시간이었습니다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아직</a:t>
            </a:r>
            <a:endParaRPr lang="en-US" altLang="ko-KR" dirty="0" smtClean="0"/>
          </a:p>
          <a:p>
            <a:r>
              <a:rPr lang="ko-KR" altLang="en-US" dirty="0" smtClean="0"/>
              <a:t>세부적인 </a:t>
            </a:r>
            <a:r>
              <a:rPr lang="ko-KR" altLang="en-US" dirty="0" err="1" smtClean="0"/>
              <a:t>쿼리문</a:t>
            </a:r>
            <a:r>
              <a:rPr lang="ko-KR" altLang="en-US" dirty="0" smtClean="0"/>
              <a:t> 작성이나 </a:t>
            </a:r>
            <a:r>
              <a:rPr lang="en-US" altLang="ko-KR" dirty="0" smtClean="0"/>
              <a:t>JavaScript</a:t>
            </a:r>
            <a:r>
              <a:rPr lang="ko-KR" altLang="en-US" dirty="0" smtClean="0"/>
              <a:t>부분은 많이 부족함을 깨닫는 시간이기도 </a:t>
            </a:r>
            <a:endParaRPr lang="en-US" altLang="ko-KR" dirty="0" smtClean="0"/>
          </a:p>
          <a:p>
            <a:r>
              <a:rPr lang="ko-KR" altLang="en-US" dirty="0" smtClean="0"/>
              <a:t>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같이 한 팀원들에게 많이 배울 수 있었으며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프로젝트가 끝난 후에도 </a:t>
            </a:r>
            <a:endParaRPr lang="en-US" altLang="ko-KR" dirty="0" smtClean="0"/>
          </a:p>
          <a:p>
            <a:r>
              <a:rPr lang="ko-KR" altLang="en-US" dirty="0" smtClean="0"/>
              <a:t>많은 노력이 필요하다는 것을 느낄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3372" y="1500968"/>
            <a:ext cx="85444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이번 </a:t>
            </a:r>
            <a:r>
              <a:rPr lang="ko-KR" altLang="en-US" dirty="0" err="1" smtClean="0"/>
              <a:t>팀프로젝트를</a:t>
            </a:r>
            <a:r>
              <a:rPr lang="ko-KR" altLang="en-US" dirty="0" smtClean="0"/>
              <a:t> 진행 하면서 전에는 </a:t>
            </a:r>
            <a:r>
              <a:rPr lang="ko-KR" altLang="en-US" dirty="0" err="1" smtClean="0"/>
              <a:t>신경쓰지</a:t>
            </a:r>
            <a:r>
              <a:rPr lang="ko-KR" altLang="en-US" dirty="0" smtClean="0"/>
              <a:t> 않고 지나갔던 기능들을 좀더 유심히 보고 사용 할 수 있는 계기가 되었고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팀장으로써 팀원들보다도 더 열심히 했어야 하는데 그런 부분이 많이 부족했던 것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아쉬움이 많이 남고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고쳐야 할 부분들이 많다는 것을 </a:t>
            </a:r>
            <a:r>
              <a:rPr lang="ko-KR" altLang="en-US" dirty="0" err="1" smtClean="0"/>
              <a:t>깨닳았습니다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좋은 </a:t>
            </a:r>
            <a:r>
              <a:rPr lang="ko-KR" altLang="en-US" dirty="0" err="1" smtClean="0"/>
              <a:t>경험이었던것</a:t>
            </a:r>
            <a:r>
              <a:rPr lang="ko-KR" altLang="en-US" dirty="0" smtClean="0"/>
              <a:t> 같습니다</a:t>
            </a:r>
            <a:r>
              <a:rPr lang="en-US" altLang="ko-KR" dirty="0" smtClean="0"/>
              <a:t>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23372" y="5501496"/>
            <a:ext cx="781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팀프로젝트를</a:t>
            </a:r>
            <a:r>
              <a:rPr lang="ko-KR" altLang="en-US" dirty="0"/>
              <a:t> 하면서 </a:t>
            </a:r>
            <a:r>
              <a:rPr lang="ko-KR" altLang="en-US" dirty="0" err="1"/>
              <a:t>웹개발에</a:t>
            </a:r>
            <a:r>
              <a:rPr lang="ko-KR" altLang="en-US" dirty="0"/>
              <a:t> 대한 이해를 조금은 할 수 있었습니다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혼자서는 못</a:t>
            </a:r>
            <a:r>
              <a:rPr lang="en-US" altLang="ko-KR" dirty="0"/>
              <a:t> </a:t>
            </a:r>
            <a:r>
              <a:rPr lang="ko-KR" altLang="en-US" dirty="0" smtClean="0"/>
              <a:t>하던 </a:t>
            </a:r>
            <a:r>
              <a:rPr lang="ko-KR" altLang="en-US" dirty="0"/>
              <a:t>부분을 </a:t>
            </a:r>
            <a:r>
              <a:rPr lang="ko-KR" altLang="en-US" dirty="0" err="1"/>
              <a:t>팀원형들이</a:t>
            </a:r>
            <a:r>
              <a:rPr lang="ko-KR" altLang="en-US" dirty="0"/>
              <a:t> 채워줘서 완성할 수 있었습니다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smtClean="0"/>
              <a:t>설계부터 </a:t>
            </a:r>
            <a:r>
              <a:rPr lang="ko-KR" altLang="en-US" dirty="0"/>
              <a:t>코딩까지 고쳐야 할 부분이 어딘지 </a:t>
            </a:r>
            <a:r>
              <a:rPr lang="ko-KR" altLang="en-US" dirty="0" err="1"/>
              <a:t>알게된</a:t>
            </a:r>
            <a:r>
              <a:rPr lang="ko-KR" altLang="en-US" dirty="0"/>
              <a:t> 좋은 경험이었습니다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="" xmlns:p14="http://schemas.microsoft.com/office/powerpoint/2010/main" val="168999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2098</TotalTime>
  <Words>3069</Words>
  <Application>Microsoft Office PowerPoint</Application>
  <PresentationFormat>사용자 지정</PresentationFormat>
  <Paragraphs>596</Paragraphs>
  <Slides>96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96</vt:i4>
      </vt:variant>
    </vt:vector>
  </HeadingPairs>
  <TitlesOfParts>
    <vt:vector size="97" baseType="lpstr">
      <vt:lpstr>Office 테마</vt:lpstr>
      <vt:lpstr>슬라이드 1</vt:lpstr>
      <vt:lpstr>슬라이드 2</vt:lpstr>
      <vt:lpstr>개발목적 및 요구사항</vt:lpstr>
      <vt:lpstr>개발목적 및 요구사항</vt:lpstr>
      <vt:lpstr>개발목적 및 요구사항</vt:lpstr>
      <vt:lpstr>개발목적 및 요구사항</vt:lpstr>
      <vt:lpstr>개발목적 및 요구사항</vt:lpstr>
      <vt:lpstr>개발목적 및 요구사항</vt:lpstr>
      <vt:lpstr>개발목적 및 요구사항</vt:lpstr>
      <vt:lpstr>일정 및 개발환경</vt:lpstr>
      <vt:lpstr>일정 및 개발환경</vt:lpstr>
      <vt:lpstr>일정 및 개발환경</vt:lpstr>
      <vt:lpstr>일정 및 개발환경</vt:lpstr>
      <vt:lpstr>일정 및 개발환경</vt:lpstr>
      <vt:lpstr>일정 및 개발환경</vt:lpstr>
      <vt:lpstr>일정 및 개발환경</vt:lpstr>
      <vt:lpstr>Use case Diagram</vt:lpstr>
      <vt:lpstr>Use case Diagram</vt:lpstr>
      <vt:lpstr>Use case Diagram</vt:lpstr>
      <vt:lpstr>DB구조</vt:lpstr>
      <vt:lpstr>DB구조</vt:lpstr>
      <vt:lpstr>DB구조</vt:lpstr>
      <vt:lpstr>프로그램 구조</vt:lpstr>
      <vt:lpstr>프로그램 구조</vt:lpstr>
      <vt:lpstr>프로그램 구조</vt:lpstr>
      <vt:lpstr>프로그램 구조</vt:lpstr>
      <vt:lpstr>프로그램 구조</vt:lpstr>
      <vt:lpstr>프로그램 구조</vt:lpstr>
      <vt:lpstr>프로그램 구조</vt:lpstr>
      <vt:lpstr>프로그램 구조</vt:lpstr>
      <vt:lpstr>프로그램 구조</vt:lpstr>
      <vt:lpstr>프로그램 구조</vt:lpstr>
      <vt:lpstr>프로그램 구조</vt:lpstr>
      <vt:lpstr>프로그램 구조</vt:lpstr>
      <vt:lpstr>프로그램 구조</vt:lpstr>
      <vt:lpstr>프로그램 구조</vt:lpstr>
      <vt:lpstr>프로그램 구조</vt:lpstr>
      <vt:lpstr>프로그램 구조</vt:lpstr>
      <vt:lpstr>프로그램 구조</vt:lpstr>
      <vt:lpstr>프로그램 구조</vt:lpstr>
      <vt:lpstr>프로그램 구조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UI 및 기능 설명</vt:lpstr>
      <vt:lpstr>후기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alfo8-10</dc:creator>
  <cp:lastModifiedBy>alfo8-10</cp:lastModifiedBy>
  <cp:revision>238</cp:revision>
  <dcterms:created xsi:type="dcterms:W3CDTF">2018-02-07T03:51:04Z</dcterms:created>
  <dcterms:modified xsi:type="dcterms:W3CDTF">2018-04-04T05:52:51Z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